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handoutMasterIdLst>
    <p:handoutMasterId r:id="rId28"/>
  </p:handoutMasterIdLst>
  <p:sldIdLst>
    <p:sldId id="395" r:id="rId2"/>
    <p:sldId id="394" r:id="rId3"/>
    <p:sldId id="374" r:id="rId4"/>
    <p:sldId id="366" r:id="rId5"/>
    <p:sldId id="406" r:id="rId6"/>
    <p:sldId id="382" r:id="rId7"/>
    <p:sldId id="407" r:id="rId8"/>
    <p:sldId id="408" r:id="rId9"/>
    <p:sldId id="264" r:id="rId10"/>
    <p:sldId id="381" r:id="rId11"/>
    <p:sldId id="396" r:id="rId12"/>
    <p:sldId id="398" r:id="rId13"/>
    <p:sldId id="402" r:id="rId14"/>
    <p:sldId id="397" r:id="rId15"/>
    <p:sldId id="385" r:id="rId16"/>
    <p:sldId id="386" r:id="rId17"/>
    <p:sldId id="388" r:id="rId18"/>
    <p:sldId id="387" r:id="rId19"/>
    <p:sldId id="399" r:id="rId20"/>
    <p:sldId id="389" r:id="rId21"/>
    <p:sldId id="390" r:id="rId22"/>
    <p:sldId id="391" r:id="rId23"/>
    <p:sldId id="404" r:id="rId24"/>
    <p:sldId id="393" r:id="rId25"/>
    <p:sldId id="405"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81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31F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482"/>
    <p:restoredTop sz="73785"/>
  </p:normalViewPr>
  <p:slideViewPr>
    <p:cSldViewPr snapToGrid="0" snapToObjects="1">
      <p:cViewPr varScale="1">
        <p:scale>
          <a:sx n="113" d="100"/>
          <a:sy n="113" d="100"/>
        </p:scale>
        <p:origin x="2448" y="176"/>
      </p:cViewPr>
      <p:guideLst>
        <p:guide orient="horz" pos="2184"/>
        <p:guide pos="3816"/>
      </p:guideLst>
    </p:cSldViewPr>
  </p:slideViewPr>
  <p:notesTextViewPr>
    <p:cViewPr>
      <p:scale>
        <a:sx n="100" d="100"/>
        <a:sy n="100" d="100"/>
      </p:scale>
      <p:origin x="0" y="0"/>
    </p:cViewPr>
  </p:notesTextViewPr>
  <p:notesViewPr>
    <p:cSldViewPr snapToGrid="0" snapToObjects="1" showGuides="1">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AC39F40-F3A8-7844-A491-50D3E7EE8C2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626167E-C8A2-1844-85E0-DE7B5CDE9C1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F41A97-BF93-2B48-9CDE-4DC5CE1D17F1}" type="datetimeFigureOut">
              <a:rPr lang="en-US" smtClean="0"/>
              <a:t>9/12/22</a:t>
            </a:fld>
            <a:endParaRPr lang="en-US"/>
          </a:p>
        </p:txBody>
      </p:sp>
      <p:sp>
        <p:nvSpPr>
          <p:cNvPr id="4" name="Footer Placeholder 3">
            <a:extLst>
              <a:ext uri="{FF2B5EF4-FFF2-40B4-BE49-F238E27FC236}">
                <a16:creationId xmlns:a16="http://schemas.microsoft.com/office/drawing/2014/main" id="{5A6D23D3-EF46-554A-A2D2-1A481550F00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69CC576-3048-9B41-B570-465B3135874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7F6A8B5-460C-D147-804F-D32A63B08F59}" type="slidenum">
              <a:rPr lang="en-US" smtClean="0"/>
              <a:t>‹#›</a:t>
            </a:fld>
            <a:endParaRPr lang="en-US"/>
          </a:p>
        </p:txBody>
      </p:sp>
      <p:pic>
        <p:nvPicPr>
          <p:cNvPr id="8" name="Picture 7">
            <a:extLst>
              <a:ext uri="{FF2B5EF4-FFF2-40B4-BE49-F238E27FC236}">
                <a16:creationId xmlns:a16="http://schemas.microsoft.com/office/drawing/2014/main" id="{6482498B-FEEA-6140-B0B4-7749A409E243}"/>
              </a:ext>
            </a:extLst>
          </p:cNvPr>
          <p:cNvPicPr>
            <a:picLocks noChangeAspect="1"/>
          </p:cNvPicPr>
          <p:nvPr/>
        </p:nvPicPr>
        <p:blipFill rotWithShape="1">
          <a:blip r:embed="rId2"/>
          <a:srcRect l="19065" t="19065" r="15717" b="49776"/>
          <a:stretch/>
        </p:blipFill>
        <p:spPr>
          <a:xfrm>
            <a:off x="0" y="8584235"/>
            <a:ext cx="1192695" cy="569844"/>
          </a:xfrm>
          <a:prstGeom prst="rect">
            <a:avLst/>
          </a:prstGeom>
        </p:spPr>
      </p:pic>
    </p:spTree>
    <p:extLst>
      <p:ext uri="{BB962C8B-B14F-4D97-AF65-F5344CB8AC3E}">
        <p14:creationId xmlns:p14="http://schemas.microsoft.com/office/powerpoint/2010/main" val="40953050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D6DC7B-DB5D-3946-B189-B78DE1A88C69}" type="datetimeFigureOut">
              <a:rPr lang="en-US" smtClean="0"/>
              <a:t>9/12/22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AEA73-84D1-B549-B61F-DAB86009EC2C}" type="slidenum">
              <a:rPr lang="en-US" smtClean="0"/>
              <a:t>‹#›</a:t>
            </a:fld>
            <a:endParaRPr lang="en-US"/>
          </a:p>
        </p:txBody>
      </p:sp>
    </p:spTree>
    <p:extLst>
      <p:ext uri="{BB962C8B-B14F-4D97-AF65-F5344CB8AC3E}">
        <p14:creationId xmlns:p14="http://schemas.microsoft.com/office/powerpoint/2010/main" val="4196261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BAEA73-84D1-B549-B61F-DAB86009EC2C}" type="slidenum">
              <a:rPr lang="en-US" smtClean="0"/>
              <a:t>1</a:t>
            </a:fld>
            <a:endParaRPr lang="en-US"/>
          </a:p>
        </p:txBody>
      </p:sp>
    </p:spTree>
    <p:extLst>
      <p:ext uri="{BB962C8B-B14F-4D97-AF65-F5344CB8AC3E}">
        <p14:creationId xmlns:p14="http://schemas.microsoft.com/office/powerpoint/2010/main" val="7322154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 Framework encapsulates some of the values we’re working towards in the future. But before we get too deep into that, let me give you a short summary of specifically where MIT’s institutional repository, </a:t>
            </a:r>
            <a:r>
              <a:rPr lang="en-US" dirty="0" err="1"/>
              <a:t>DSpace@MIT</a:t>
            </a:r>
            <a:r>
              <a:rPr lang="en-US" dirty="0"/>
              <a:t>, has been up to now. We started the repository on DSpace software, and it’s been DSpace the whole time. At DSpace version 1.8, MIT Libraries a lot of customizations and had branched significantly off from the core open source code. After years of going it alone, we ended up with a lot of technical debt, maintenance challenges, and also some really specialized customizations that no other DSpace instances could take advantage of because we were so far away from the core code that there was no way for us to contribute them back to the community. Eventually in 2019, we undertook a huge project to migrate back to core code at version 6.3. Since then the customizations have been relatively minor, keeping us strongly inline with the community. We think open source infrastructure is an important part of open and equitable scholarship, and are happy to be back in a place where we can both take advantage of the work of the community and contribute back to it. </a:t>
            </a:r>
          </a:p>
        </p:txBody>
      </p:sp>
      <p:sp>
        <p:nvSpPr>
          <p:cNvPr id="4" name="Slide Number Placeholder 3"/>
          <p:cNvSpPr>
            <a:spLocks noGrp="1"/>
          </p:cNvSpPr>
          <p:nvPr>
            <p:ph type="sldNum" sz="quarter" idx="5"/>
          </p:nvPr>
        </p:nvSpPr>
        <p:spPr/>
        <p:txBody>
          <a:bodyPr/>
          <a:lstStyle/>
          <a:p>
            <a:fld id="{F7BAEA73-84D1-B549-B61F-DAB86009EC2C}" type="slidenum">
              <a:rPr lang="en-US" smtClean="0"/>
              <a:t>10</a:t>
            </a:fld>
            <a:endParaRPr lang="en-US"/>
          </a:p>
        </p:txBody>
      </p:sp>
    </p:spTree>
    <p:extLst>
      <p:ext uri="{BB962C8B-B14F-4D97-AF65-F5344CB8AC3E}">
        <p14:creationId xmlns:p14="http://schemas.microsoft.com/office/powerpoint/2010/main" val="28224066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we first started the repository, it has always existed to share MIT’s research outputs with the world. At the very beginning it was a centralized place for MIT researchers to share their working papers, reports, and briefs globally in a free and digital format. In 2004, theses were added, and over the years more and more departments, labs, centers, and individual researchers used DSpace collections as a place to share their work. In 2009 we started a Open Access Articles collection to support the implementation of the Open Access policy. Because the repository is not just OA articles and theses, we’ve spent time over the years trying out ways to increase the content in the repository, including digitizing older tech reports and other grey literature and building collections for all departments whether they specifically requested one or not, hoping if they were there folks would start to deposit into them. Over the years, we’ve tried to keep up with the type of research our community is producing, either by providing options to share it through DSpace or recognizing when DSpace isn’t the best place for it and the Libraries needs other services to support those areas. </a:t>
            </a:r>
          </a:p>
        </p:txBody>
      </p:sp>
      <p:sp>
        <p:nvSpPr>
          <p:cNvPr id="4" name="Slide Number Placeholder 3"/>
          <p:cNvSpPr>
            <a:spLocks noGrp="1"/>
          </p:cNvSpPr>
          <p:nvPr>
            <p:ph type="sldNum" sz="quarter" idx="5"/>
          </p:nvPr>
        </p:nvSpPr>
        <p:spPr/>
        <p:txBody>
          <a:bodyPr/>
          <a:lstStyle/>
          <a:p>
            <a:fld id="{F7BAEA73-84D1-B549-B61F-DAB86009EC2C}" type="slidenum">
              <a:rPr lang="en-US" smtClean="0"/>
              <a:t>11</a:t>
            </a:fld>
            <a:endParaRPr lang="en-US"/>
          </a:p>
        </p:txBody>
      </p:sp>
    </p:spTree>
    <p:extLst>
      <p:ext uri="{BB962C8B-B14F-4D97-AF65-F5344CB8AC3E}">
        <p14:creationId xmlns:p14="http://schemas.microsoft.com/office/powerpoint/2010/main" val="1280993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I’d like to address what we’ve valued and therefore invested in over the years. For a very long time, MIT libraries has invested in openness. As much as our collections and our technical systems are important and do require resources, it is the labor of our staff that makes our open scholarship efforts succeed. </a:t>
            </a:r>
          </a:p>
        </p:txBody>
      </p:sp>
      <p:sp>
        <p:nvSpPr>
          <p:cNvPr id="4" name="Slide Number Placeholder 3"/>
          <p:cNvSpPr>
            <a:spLocks noGrp="1"/>
          </p:cNvSpPr>
          <p:nvPr>
            <p:ph type="sldNum" sz="quarter" idx="5"/>
          </p:nvPr>
        </p:nvSpPr>
        <p:spPr/>
        <p:txBody>
          <a:bodyPr/>
          <a:lstStyle/>
          <a:p>
            <a:fld id="{F7BAEA73-84D1-B549-B61F-DAB86009EC2C}" type="slidenum">
              <a:rPr lang="en-US" smtClean="0"/>
              <a:t>12</a:t>
            </a:fld>
            <a:endParaRPr lang="en-US"/>
          </a:p>
        </p:txBody>
      </p:sp>
    </p:spTree>
    <p:extLst>
      <p:ext uri="{BB962C8B-B14F-4D97-AF65-F5344CB8AC3E}">
        <p14:creationId xmlns:p14="http://schemas.microsoft.com/office/powerpoint/2010/main" val="10825570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one of the areas we’ve invested in staff to work on most is Green OA. I’m going to use our work in Green OA as an example to walk through all of the people and work that go into making an open scholarship effort succeed. By investing in staff to carry out Green OA work, we’ve achieved a really high percentage of MIT articles made freely available, 57% since 2009. Over the years, items from this collection have been downloaded over 21 million times. One of the reasons we choose to invest in Green OA is because it is a more equitable model of open access than some of the other models, like APCs. But to be effective, it does need to be prioritized and resourced. So what does investment in something like Green OA look like over the years?</a:t>
            </a:r>
          </a:p>
        </p:txBody>
      </p:sp>
      <p:sp>
        <p:nvSpPr>
          <p:cNvPr id="4" name="Slide Number Placeholder 3"/>
          <p:cNvSpPr>
            <a:spLocks noGrp="1"/>
          </p:cNvSpPr>
          <p:nvPr>
            <p:ph type="sldNum" sz="quarter" idx="5"/>
          </p:nvPr>
        </p:nvSpPr>
        <p:spPr/>
        <p:txBody>
          <a:bodyPr/>
          <a:lstStyle/>
          <a:p>
            <a:fld id="{F7BAEA73-84D1-B549-B61F-DAB86009EC2C}" type="slidenum">
              <a:rPr lang="en-US" smtClean="0"/>
              <a:t>13</a:t>
            </a:fld>
            <a:endParaRPr lang="en-US"/>
          </a:p>
        </p:txBody>
      </p:sp>
    </p:spTree>
    <p:extLst>
      <p:ext uri="{BB962C8B-B14F-4D97-AF65-F5344CB8AC3E}">
        <p14:creationId xmlns:p14="http://schemas.microsoft.com/office/powerpoint/2010/main" val="21488532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 to start, we have one staff member who’s work is primarily to acquire content for the collection. This involves finding articles in the appropriate version, working with researchers submitting their own work, depositing files through </a:t>
            </a:r>
            <a:r>
              <a:rPr lang="en-US" dirty="0" err="1"/>
              <a:t>Symplectic</a:t>
            </a:r>
            <a:r>
              <a:rPr lang="en-US" dirty="0"/>
              <a:t> Elements (for which they also maintain documentation), and verifying any items auto deposited in DSpace by publishers. </a:t>
            </a:r>
          </a:p>
        </p:txBody>
      </p:sp>
      <p:sp>
        <p:nvSpPr>
          <p:cNvPr id="4" name="Slide Number Placeholder 3"/>
          <p:cNvSpPr>
            <a:spLocks noGrp="1"/>
          </p:cNvSpPr>
          <p:nvPr>
            <p:ph type="sldNum" sz="quarter" idx="5"/>
          </p:nvPr>
        </p:nvSpPr>
        <p:spPr/>
        <p:txBody>
          <a:bodyPr/>
          <a:lstStyle/>
          <a:p>
            <a:fld id="{F7BAEA73-84D1-B549-B61F-DAB86009EC2C}" type="slidenum">
              <a:rPr lang="en-US" smtClean="0"/>
              <a:t>14</a:t>
            </a:fld>
            <a:endParaRPr lang="en-US"/>
          </a:p>
        </p:txBody>
      </p:sp>
    </p:spTree>
    <p:extLst>
      <p:ext uri="{BB962C8B-B14F-4D97-AF65-F5344CB8AC3E}">
        <p14:creationId xmlns:p14="http://schemas.microsoft.com/office/powerpoint/2010/main" val="10183597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 the years we’ve also investing in varying level of metadata production support for the Open Access Articles collection. Lately we’ve had multiple folks who dedicate a small percentage of their time to this work, some of which include assigning authority headings for MIT authors and departments, verifying bibliographic information, managing crosswalks from the external sources that metadata is pulled, and responding to user requests about metadata inaccuracies or gaps. </a:t>
            </a:r>
          </a:p>
        </p:txBody>
      </p:sp>
      <p:sp>
        <p:nvSpPr>
          <p:cNvPr id="4" name="Slide Number Placeholder 3"/>
          <p:cNvSpPr>
            <a:spLocks noGrp="1"/>
          </p:cNvSpPr>
          <p:nvPr>
            <p:ph type="sldNum" sz="quarter" idx="5"/>
          </p:nvPr>
        </p:nvSpPr>
        <p:spPr/>
        <p:txBody>
          <a:bodyPr/>
          <a:lstStyle/>
          <a:p>
            <a:fld id="{05F9DEB0-1EC2-D446-A7D9-B4477F3E8637}" type="slidenum">
              <a:rPr lang="en-US" smtClean="0"/>
              <a:t>15</a:t>
            </a:fld>
            <a:endParaRPr lang="en-US"/>
          </a:p>
        </p:txBody>
      </p:sp>
    </p:spTree>
    <p:extLst>
      <p:ext uri="{BB962C8B-B14F-4D97-AF65-F5344CB8AC3E}">
        <p14:creationId xmlns:p14="http://schemas.microsoft.com/office/powerpoint/2010/main" val="30234771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successful Green OA effort also requires a lot of outreach work. We have a scholarly communications librarian, many liaison libraries, and a data management services team, all of whom weave supporting the Green OA initiative into their daily work. They serve both as subject matter experts for OA practices in their specific disciplines, as well as points of contact to help the rest of the OA team maintain good relationships with researchers across the community. These folks are also at the front lines of recognizing when there are opportunities to openly share work that doesn’t necessarily fit into the Open Access Articles collection, but should be supported by the repository team in our efforts to support a wider picture of open scholarship. </a:t>
            </a:r>
          </a:p>
        </p:txBody>
      </p:sp>
      <p:sp>
        <p:nvSpPr>
          <p:cNvPr id="4" name="Slide Number Placeholder 3"/>
          <p:cNvSpPr>
            <a:spLocks noGrp="1"/>
          </p:cNvSpPr>
          <p:nvPr>
            <p:ph type="sldNum" sz="quarter" idx="5"/>
          </p:nvPr>
        </p:nvSpPr>
        <p:spPr/>
        <p:txBody>
          <a:bodyPr/>
          <a:lstStyle/>
          <a:p>
            <a:fld id="{F7BAEA73-84D1-B549-B61F-DAB86009EC2C}" type="slidenum">
              <a:rPr lang="en-US" smtClean="0"/>
              <a:t>16</a:t>
            </a:fld>
            <a:endParaRPr lang="en-US"/>
          </a:p>
        </p:txBody>
      </p:sp>
    </p:spTree>
    <p:extLst>
      <p:ext uri="{BB962C8B-B14F-4D97-AF65-F5344CB8AC3E}">
        <p14:creationId xmlns:p14="http://schemas.microsoft.com/office/powerpoint/2010/main" val="16751555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in addition to the work of gathering and describing the OA Collection, there is also work that goes into keeping the technology running and up to date. We have a vendor host and maintain our DSpace instance, as well as develop new features to help improve our workflows and user experience. Within the MIT Libraries staff, we also have multiple teams that carry out regular work to make sure the repository is connected to various pieces of MIT infrastructure and build tools outside of the repository to improve various aspects of the OA workflows, including outreach, batch deposits, and authority work. As the repository strategist, I also work with our systems manager to coordinate between the vendor and the MIT teams, as well as test and roll out new integrations and features. </a:t>
            </a:r>
          </a:p>
        </p:txBody>
      </p:sp>
      <p:sp>
        <p:nvSpPr>
          <p:cNvPr id="4" name="Slide Number Placeholder 3"/>
          <p:cNvSpPr>
            <a:spLocks noGrp="1"/>
          </p:cNvSpPr>
          <p:nvPr>
            <p:ph type="sldNum" sz="quarter" idx="5"/>
          </p:nvPr>
        </p:nvSpPr>
        <p:spPr/>
        <p:txBody>
          <a:bodyPr/>
          <a:lstStyle/>
          <a:p>
            <a:fld id="{F7BAEA73-84D1-B549-B61F-DAB86009EC2C}" type="slidenum">
              <a:rPr lang="en-US" smtClean="0"/>
              <a:t>17</a:t>
            </a:fld>
            <a:endParaRPr lang="en-US"/>
          </a:p>
        </p:txBody>
      </p:sp>
    </p:spTree>
    <p:extLst>
      <p:ext uri="{BB962C8B-B14F-4D97-AF65-F5344CB8AC3E}">
        <p14:creationId xmlns:p14="http://schemas.microsoft.com/office/powerpoint/2010/main" val="34116601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most recent effort to increase the efficiency of our Green OA efforts is working to increase the number of publishers auto depositing MIT work into the repository. </a:t>
            </a:r>
            <a:r>
              <a:rPr lang="en-US" dirty="0" err="1"/>
              <a:t>Autodeposit</a:t>
            </a:r>
            <a:r>
              <a:rPr lang="en-US" dirty="0"/>
              <a:t> is when publishers send metadata and files directly to the repository, either to be published immediately or mediated by staff. It cuts out the work of libraries staff finding the files and carrying out the deposit. We have had a few publishers running regular auto deposits for many years, but since the implementation of the Framework for Publisher Contracts, we’ve ramped up our efforts in this area. This work starts with the Negotiations team, who work with publishers to agree to the arrangement, sometimes the first time the publisher is doing </a:t>
            </a:r>
            <a:r>
              <a:rPr lang="en-US" dirty="0" err="1"/>
              <a:t>autodeposit</a:t>
            </a:r>
            <a:r>
              <a:rPr lang="en-US" dirty="0"/>
              <a:t> ever! This is important for our repository because it means we will get more content with less work by our staff, but also for the wider ecosystem because once a publisher can auto deposit into one repository, it is a lighter lift to deposit into the repositories of other organizations. Once there’s an agreement, the repository services team works with the publisher’s technical team on implementation. The Repository team also maintains documentation, examples, and testing instructions to help publishers get the process started. We also recently had a project that brought in our Digital Library Services team to build an entirely new app to facilitate an alternative method of </a:t>
            </a:r>
            <a:r>
              <a:rPr lang="en-US" dirty="0" err="1"/>
              <a:t>autodeposit</a:t>
            </a:r>
            <a:r>
              <a:rPr lang="en-US" dirty="0"/>
              <a:t> to work within a specific publisher’s capabilities. Even outside of implementation of specific </a:t>
            </a:r>
            <a:r>
              <a:rPr lang="en-US" dirty="0" err="1"/>
              <a:t>autodeposit</a:t>
            </a:r>
            <a:r>
              <a:rPr lang="en-US" dirty="0"/>
              <a:t> processes, the scholarly communications strategy team discusses and supports the use of persistent identifiers for researchers and research organizations. A more widespread use of these identifiers would really help smooth out some of the issues with </a:t>
            </a:r>
            <a:r>
              <a:rPr lang="en-US" dirty="0" err="1"/>
              <a:t>autodepositing</a:t>
            </a:r>
            <a:r>
              <a:rPr lang="en-US" dirty="0"/>
              <a:t>, which are caused by unclear affiliation information, typically not knowing if a paper has an MIT author or not. </a:t>
            </a:r>
          </a:p>
        </p:txBody>
      </p:sp>
      <p:sp>
        <p:nvSpPr>
          <p:cNvPr id="4" name="Slide Number Placeholder 3"/>
          <p:cNvSpPr>
            <a:spLocks noGrp="1"/>
          </p:cNvSpPr>
          <p:nvPr>
            <p:ph type="sldNum" sz="quarter" idx="5"/>
          </p:nvPr>
        </p:nvSpPr>
        <p:spPr/>
        <p:txBody>
          <a:bodyPr/>
          <a:lstStyle/>
          <a:p>
            <a:fld id="{F7BAEA73-84D1-B549-B61F-DAB86009EC2C}" type="slidenum">
              <a:rPr lang="en-US" smtClean="0"/>
              <a:t>18</a:t>
            </a:fld>
            <a:endParaRPr lang="en-US"/>
          </a:p>
        </p:txBody>
      </p:sp>
    </p:spTree>
    <p:extLst>
      <p:ext uri="{BB962C8B-B14F-4D97-AF65-F5344CB8AC3E}">
        <p14:creationId xmlns:p14="http://schemas.microsoft.com/office/powerpoint/2010/main" val="3156550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kind of already started this section because </a:t>
            </a:r>
            <a:r>
              <a:rPr lang="en-US" dirty="0" err="1"/>
              <a:t>autodeposits</a:t>
            </a:r>
            <a:r>
              <a:rPr lang="en-US" dirty="0"/>
              <a:t> is one of our current areas of development. Let’s take a look at a few others and how they line up with our priorities for open and equitable scholarship outside of Open Access articles.</a:t>
            </a:r>
          </a:p>
        </p:txBody>
      </p:sp>
      <p:sp>
        <p:nvSpPr>
          <p:cNvPr id="4" name="Slide Number Placeholder 3"/>
          <p:cNvSpPr>
            <a:spLocks noGrp="1"/>
          </p:cNvSpPr>
          <p:nvPr>
            <p:ph type="sldNum" sz="quarter" idx="5"/>
          </p:nvPr>
        </p:nvSpPr>
        <p:spPr/>
        <p:txBody>
          <a:bodyPr/>
          <a:lstStyle/>
          <a:p>
            <a:fld id="{F7BAEA73-84D1-B549-B61F-DAB86009EC2C}" type="slidenum">
              <a:rPr lang="en-US" smtClean="0"/>
              <a:t>19</a:t>
            </a:fld>
            <a:endParaRPr lang="en-US"/>
          </a:p>
        </p:txBody>
      </p:sp>
    </p:spTree>
    <p:extLst>
      <p:ext uri="{BB962C8B-B14F-4D97-AF65-F5344CB8AC3E}">
        <p14:creationId xmlns:p14="http://schemas.microsoft.com/office/powerpoint/2010/main" val="6297722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BAEA73-84D1-B549-B61F-DAB86009EC2C}" type="slidenum">
              <a:rPr lang="en-US" smtClean="0"/>
              <a:t>2</a:t>
            </a:fld>
            <a:endParaRPr lang="en-US"/>
          </a:p>
        </p:txBody>
      </p:sp>
    </p:spTree>
    <p:extLst>
      <p:ext uri="{BB962C8B-B14F-4D97-AF65-F5344CB8AC3E}">
        <p14:creationId xmlns:p14="http://schemas.microsoft.com/office/powerpoint/2010/main" val="35256307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thing we’ve made progress on recently is collecting electronic theses. Up until 2020, we were still collecting physical copies of theses, and scanning them in order to put a digital version into DSpace. As an emergency measure during Covid quarantine in 2020 and 2021, we began collecting pdfs from the degree granting departments, and we have since gotten faculty approval to change to permanently collecting the born digital version of the thesis. Born digital, rather than scanned copies have a lot of benefits for computational access and accessibility. When we’re collecting the born digital copy of the PDF, we also provide the option to include source files and supplementary data and code, which is better for sustaining long term, useful, open access to the research. To assist in making the research presented in MIT theses as accessible to screen reader users as possible, and therefore open to more users, we also provide guidelines for increasing the accessibility of PDFs and an accessible LaTeX template following the thesis specs. </a:t>
            </a:r>
          </a:p>
        </p:txBody>
      </p:sp>
      <p:sp>
        <p:nvSpPr>
          <p:cNvPr id="4" name="Slide Number Placeholder 3"/>
          <p:cNvSpPr>
            <a:spLocks noGrp="1"/>
          </p:cNvSpPr>
          <p:nvPr>
            <p:ph type="sldNum" sz="quarter" idx="5"/>
          </p:nvPr>
        </p:nvSpPr>
        <p:spPr/>
        <p:txBody>
          <a:bodyPr/>
          <a:lstStyle/>
          <a:p>
            <a:fld id="{F7BAEA73-84D1-B549-B61F-DAB86009EC2C}" type="slidenum">
              <a:rPr lang="en-US" smtClean="0"/>
              <a:t>20</a:t>
            </a:fld>
            <a:endParaRPr lang="en-US"/>
          </a:p>
        </p:txBody>
      </p:sp>
    </p:spTree>
    <p:extLst>
      <p:ext uri="{BB962C8B-B14F-4D97-AF65-F5344CB8AC3E}">
        <p14:creationId xmlns:p14="http://schemas.microsoft.com/office/powerpoint/2010/main" val="10403345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 I mentioned earlier, DSpace is a repository for more than OA Articles and theses. So we have recently been putting more resources behind developing a fuller repository services program. When I joined MIT in 2020, I was in an entirely new position created so that one person could focus on developing the program, rather than splitting the responsibility over several folks who had a lot of other job duties. In addition to what I’ve already described, repository services does a lot of other work to support researcher’s needs. We create group and individual collections for MIT researchers. We provide trainings so that researchers can administer their own collections. We maintain collections after researchers are no longer actively depositing into a collection, either because researchers leave MIT or projects end. And as I alluded to earlier, we often collaborate with Data Management Services and Liaison librarians to understand how we can serve specific researcher needs better. One totally new service we’ve been able to pilot in the last few years is batch depositing researcher collections. We worked with several departments who had large collections that they wanted to put into DSpace for more central and long term access to their research. To avoid having to deposit hundreds of items one by one, repository services worked with the infrastructure and metadata engineering team to build metadata spreadsheet templates and basic documentation so that we can point a custom script at the metadata and file location to automatically deposit each item using the DSpace API. The researchers we’ve piloted this service with so far have found the process relatively simple and we’re hoping to offer it more widely soon. </a:t>
            </a:r>
          </a:p>
        </p:txBody>
      </p:sp>
      <p:sp>
        <p:nvSpPr>
          <p:cNvPr id="4" name="Slide Number Placeholder 3"/>
          <p:cNvSpPr>
            <a:spLocks noGrp="1"/>
          </p:cNvSpPr>
          <p:nvPr>
            <p:ph type="sldNum" sz="quarter" idx="5"/>
          </p:nvPr>
        </p:nvSpPr>
        <p:spPr/>
        <p:txBody>
          <a:bodyPr/>
          <a:lstStyle/>
          <a:p>
            <a:fld id="{F7BAEA73-84D1-B549-B61F-DAB86009EC2C}" type="slidenum">
              <a:rPr lang="en-US" smtClean="0"/>
              <a:t>21</a:t>
            </a:fld>
            <a:endParaRPr lang="en-US"/>
          </a:p>
        </p:txBody>
      </p:sp>
    </p:spTree>
    <p:extLst>
      <p:ext uri="{BB962C8B-B14F-4D97-AF65-F5344CB8AC3E}">
        <p14:creationId xmlns:p14="http://schemas.microsoft.com/office/powerpoint/2010/main" val="8152470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 the years we have slightly evolved our use of persistent identifiers. We mint handles for all items in DSpace. For Open Access Articles, we also include the DOI of the publisher’s version, so that it’s easy to link to or cite the version of records. Recently, we’ve implemented the DSpace item versioning feature, which allows users to create new versions of items and maintains a version history. All versions of an item are individually citable, but also connected to the same handle. While we’ve made a bit of progress in our use of persistent identifiers, I think our history in this area demonstrates how long we focused repository efforts on Open Access Articles, and not as much on other areas of open scholarship.</a:t>
            </a:r>
          </a:p>
        </p:txBody>
      </p:sp>
      <p:sp>
        <p:nvSpPr>
          <p:cNvPr id="4" name="Slide Number Placeholder 3"/>
          <p:cNvSpPr>
            <a:spLocks noGrp="1"/>
          </p:cNvSpPr>
          <p:nvPr>
            <p:ph type="sldNum" sz="quarter" idx="5"/>
          </p:nvPr>
        </p:nvSpPr>
        <p:spPr/>
        <p:txBody>
          <a:bodyPr/>
          <a:lstStyle/>
          <a:p>
            <a:fld id="{F7BAEA73-84D1-B549-B61F-DAB86009EC2C}" type="slidenum">
              <a:rPr lang="en-US" smtClean="0"/>
              <a:t>22</a:t>
            </a:fld>
            <a:endParaRPr lang="en-US"/>
          </a:p>
        </p:txBody>
      </p:sp>
    </p:spTree>
    <p:extLst>
      <p:ext uri="{BB962C8B-B14F-4D97-AF65-F5344CB8AC3E}">
        <p14:creationId xmlns:p14="http://schemas.microsoft.com/office/powerpoint/2010/main" val="8766456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think persistent identifiers will be a key part in continuing to accepting new and different forms of research output, and connecting to outputs better stored elsewhere! Looking at our repository as part of a much larger open scholarship ecosystem, we understand we have to build ways for the parts of the ecosystem to connect. Ideas we have for the future of the repository include, implementing ORCID to disambiguate authors and strengthen the PID graphs that demonstrate the connections between research, AND investing more in how the repository shows connections between items in DSpace and related research like data and code in other repositories. We are also keeping an eye on the COAR Notify project, which seems like an exciting direction for repositories to be able to connect with other open scholarship infrastructure like open peer review and overlay journals. </a:t>
            </a:r>
          </a:p>
          <a:p>
            <a:endParaRPr lang="en-US" dirty="0"/>
          </a:p>
        </p:txBody>
      </p:sp>
      <p:sp>
        <p:nvSpPr>
          <p:cNvPr id="4" name="Slide Number Placeholder 3"/>
          <p:cNvSpPr>
            <a:spLocks noGrp="1"/>
          </p:cNvSpPr>
          <p:nvPr>
            <p:ph type="sldNum" sz="quarter" idx="5"/>
          </p:nvPr>
        </p:nvSpPr>
        <p:spPr/>
        <p:txBody>
          <a:bodyPr/>
          <a:lstStyle/>
          <a:p>
            <a:fld id="{F7BAEA73-84D1-B549-B61F-DAB86009EC2C}" type="slidenum">
              <a:rPr lang="en-US" smtClean="0"/>
              <a:t>23</a:t>
            </a:fld>
            <a:endParaRPr lang="en-US"/>
          </a:p>
        </p:txBody>
      </p:sp>
    </p:spTree>
    <p:extLst>
      <p:ext uri="{BB962C8B-B14F-4D97-AF65-F5344CB8AC3E}">
        <p14:creationId xmlns:p14="http://schemas.microsoft.com/office/powerpoint/2010/main" val="32628484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before be finish, I want to talk about an area very dear to me, which is accessibility of open access content. I won’t got too deep her, but this slide has a link to a presentation I’ve given on the topic, if you’d like to know more. The basics of this are that when we say open access content is open, we’re not recognizing that most of that content isn’t open to folks with print disabilities, who use assistive technology. I think that repositories are a great site for improving the accessibility of this content, and I’m also interested in drawing connections between making content more accessible for people using assistive technology and for computation access. This is an area of repository work I’m pushing for more investment in across the open scholarship ecosystem. </a:t>
            </a:r>
          </a:p>
        </p:txBody>
      </p:sp>
      <p:sp>
        <p:nvSpPr>
          <p:cNvPr id="4" name="Slide Number Placeholder 3"/>
          <p:cNvSpPr>
            <a:spLocks noGrp="1"/>
          </p:cNvSpPr>
          <p:nvPr>
            <p:ph type="sldNum" sz="quarter" idx="5"/>
          </p:nvPr>
        </p:nvSpPr>
        <p:spPr/>
        <p:txBody>
          <a:bodyPr/>
          <a:lstStyle/>
          <a:p>
            <a:fld id="{F7BAEA73-84D1-B549-B61F-DAB86009EC2C}" type="slidenum">
              <a:rPr lang="en-US" smtClean="0"/>
              <a:t>24</a:t>
            </a:fld>
            <a:endParaRPr lang="en-US"/>
          </a:p>
        </p:txBody>
      </p:sp>
    </p:spTree>
    <p:extLst>
      <p:ext uri="{BB962C8B-B14F-4D97-AF65-F5344CB8AC3E}">
        <p14:creationId xmlns:p14="http://schemas.microsoft.com/office/powerpoint/2010/main" val="15583149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BAEA73-84D1-B549-B61F-DAB86009EC2C}" type="slidenum">
              <a:rPr lang="en-US" smtClean="0"/>
              <a:t>25</a:t>
            </a:fld>
            <a:endParaRPr lang="en-US"/>
          </a:p>
        </p:txBody>
      </p:sp>
    </p:spTree>
    <p:extLst>
      <p:ext uri="{BB962C8B-B14F-4D97-AF65-F5344CB8AC3E}">
        <p14:creationId xmlns:p14="http://schemas.microsoft.com/office/powerpoint/2010/main" val="3153223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Budapest</a:t>
            </a:r>
          </a:p>
          <a:p>
            <a:r>
              <a:rPr lang="en-US" dirty="0"/>
              <a:t>Gold and Green and Platinum/diamond</a:t>
            </a:r>
          </a:p>
          <a:p>
            <a:r>
              <a:rPr lang="en-US" dirty="0"/>
              <a:t>Faculty OA statement – 2009</a:t>
            </a:r>
          </a:p>
          <a:p>
            <a:endParaRPr lang="en-US" dirty="0"/>
          </a:p>
        </p:txBody>
      </p:sp>
      <p:sp>
        <p:nvSpPr>
          <p:cNvPr id="4" name="Slide Number Placeholder 3"/>
          <p:cNvSpPr>
            <a:spLocks noGrp="1"/>
          </p:cNvSpPr>
          <p:nvPr>
            <p:ph type="sldNum" sz="quarter" idx="5"/>
          </p:nvPr>
        </p:nvSpPr>
        <p:spPr/>
        <p:txBody>
          <a:bodyPr/>
          <a:lstStyle/>
          <a:p>
            <a:fld id="{F7BAEA73-84D1-B549-B61F-DAB86009EC2C}" type="slidenum">
              <a:rPr lang="en-US" smtClean="0"/>
              <a:t>3</a:t>
            </a:fld>
            <a:endParaRPr lang="en-US"/>
          </a:p>
        </p:txBody>
      </p:sp>
    </p:spTree>
    <p:extLst>
      <p:ext uri="{BB962C8B-B14F-4D97-AF65-F5344CB8AC3E}">
        <p14:creationId xmlns:p14="http://schemas.microsoft.com/office/powerpoint/2010/main" val="2543929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ffectLst/>
              </a:rPr>
              <a:t>Hidden slide with all of the timeline components still as separate entities that can be moved, deleted, or edited. Non-hidden version of this slide includes a screenshot of the image with alt text describing it as a whole. If the timeline needs to be changed, change it hear and replace the screenshot and alt text on the other slide. </a:t>
            </a:r>
          </a:p>
          <a:p>
            <a:endParaRPr lang="en-US" dirty="0"/>
          </a:p>
        </p:txBody>
      </p:sp>
      <p:sp>
        <p:nvSpPr>
          <p:cNvPr id="4" name="Slide Number Placeholder 3"/>
          <p:cNvSpPr>
            <a:spLocks noGrp="1"/>
          </p:cNvSpPr>
          <p:nvPr>
            <p:ph type="sldNum" sz="quarter" idx="5"/>
          </p:nvPr>
        </p:nvSpPr>
        <p:spPr/>
        <p:txBody>
          <a:bodyPr/>
          <a:lstStyle/>
          <a:p>
            <a:fld id="{05F9DEB0-1EC2-D446-A7D9-B4477F3E8637}" type="slidenum">
              <a:rPr lang="en-US" smtClean="0"/>
              <a:t>4</a:t>
            </a:fld>
            <a:endParaRPr lang="en-US"/>
          </a:p>
        </p:txBody>
      </p:sp>
    </p:spTree>
    <p:extLst>
      <p:ext uri="{BB962C8B-B14F-4D97-AF65-F5344CB8AC3E}">
        <p14:creationId xmlns:p14="http://schemas.microsoft.com/office/powerpoint/2010/main" val="503345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says </a:t>
            </a:r>
            <a:r>
              <a:rPr lang="en-US" dirty="0" err="1"/>
              <a:t>MacKenzie</a:t>
            </a:r>
            <a:r>
              <a:rPr lang="en-US" dirty="0"/>
              <a:t> Smith, the associate director for technology at</a:t>
            </a:r>
          </a:p>
          <a:p>
            <a:r>
              <a:rPr lang="en-US" dirty="0"/>
              <a:t>MIT Libraries. "The faculty members are keeping their research under their desks, on lots and lots of disks, and praying that nothing happens to it.</a:t>
            </a:r>
          </a:p>
          <a:p>
            <a:r>
              <a:rPr lang="en-US" dirty="0"/>
              <a:t>We have a long way to go." Tech Review article from https://</a:t>
            </a:r>
            <a:r>
              <a:rPr lang="en-US" dirty="0" err="1"/>
              <a:t>www.hts.stevenwood.com</a:t>
            </a:r>
            <a:r>
              <a:rPr lang="en-US" dirty="0"/>
              <a:t>/ics3u/cos/units/1/activity14/</a:t>
            </a:r>
            <a:r>
              <a:rPr lang="en-US" dirty="0" err="1"/>
              <a:t>fading_memory.pdf</a:t>
            </a:r>
            <a:r>
              <a:rPr lang="en-US" dirty="0"/>
              <a:t> July2005</a:t>
            </a:r>
          </a:p>
          <a:p>
            <a:endParaRPr lang="en-US" dirty="0"/>
          </a:p>
          <a:p>
            <a:r>
              <a:rPr lang="en-US" dirty="0"/>
              <a:t>2002 – </a:t>
            </a:r>
            <a:r>
              <a:rPr lang="en-US" dirty="0" err="1"/>
              <a:t>Dspace</a:t>
            </a:r>
            <a:r>
              <a:rPr lang="en-US" dirty="0"/>
              <a:t> launch in collab w HP </a:t>
            </a:r>
          </a:p>
          <a:p>
            <a:r>
              <a:rPr lang="en-US" dirty="0"/>
              <a:t>2004 – </a:t>
            </a:r>
            <a:r>
              <a:rPr lang="en-US" dirty="0" err="1"/>
              <a:t>Dspace</a:t>
            </a:r>
            <a:r>
              <a:rPr lang="en-US" dirty="0"/>
              <a:t> Federation</a:t>
            </a:r>
          </a:p>
          <a:p>
            <a:r>
              <a:rPr lang="en-US" dirty="0"/>
              <a:t>2005 – PLEDGE project for metadata exchange b/t IQSS DVN and </a:t>
            </a:r>
            <a:r>
              <a:rPr lang="en-US" dirty="0" err="1"/>
              <a:t>Dspace</a:t>
            </a:r>
            <a:r>
              <a:rPr lang="en-US" dirty="0"/>
              <a:t>  </a:t>
            </a:r>
            <a:r>
              <a:rPr lang="en-US" sz="1200" kern="1200" dirty="0">
                <a:solidFill>
                  <a:schemeClr val="tx1"/>
                </a:solidFill>
                <a:effectLst/>
                <a:latin typeface="+mn-lt"/>
                <a:ea typeface="+mn-ea"/>
                <a:cs typeface="+mn-cs"/>
              </a:rPr>
              <a:t>McNeill, Katherine. "Interoperability Between Institutional and</a:t>
            </a:r>
            <a:br>
              <a:rPr lang="en-US" dirty="0"/>
            </a:br>
            <a:r>
              <a:rPr lang="en-US" sz="1200" kern="1200" dirty="0">
                <a:solidFill>
                  <a:schemeClr val="tx1"/>
                </a:solidFill>
                <a:effectLst/>
                <a:latin typeface="+mn-lt"/>
                <a:ea typeface="+mn-ea"/>
                <a:cs typeface="+mn-cs"/>
              </a:rPr>
              <a:t>Data Repositories: a Pilot Project at MIT." IASSIST Quarterly, Fall &amp;</a:t>
            </a:r>
            <a:br>
              <a:rPr lang="en-US" dirty="0"/>
            </a:br>
            <a:r>
              <a:rPr lang="en-US" sz="1200" kern="1200" dirty="0">
                <a:solidFill>
                  <a:schemeClr val="tx1"/>
                </a:solidFill>
                <a:effectLst/>
                <a:latin typeface="+mn-lt"/>
                <a:ea typeface="+mn-ea"/>
                <a:cs typeface="+mn-cs"/>
              </a:rPr>
              <a:t>Winter (2007) </a:t>
            </a:r>
            <a:r>
              <a:rPr lang="en-US" dirty="0"/>
              <a:t>https://</a:t>
            </a:r>
            <a:r>
              <a:rPr lang="en-US" dirty="0" err="1"/>
              <a:t>dspace.mit.edu</a:t>
            </a:r>
            <a:r>
              <a:rPr lang="en-US" dirty="0"/>
              <a:t>/bitstream/handle/1721.1/66981/Mcneill2007-Interoperability.pdf?sequence=2&amp;isAllowed=y http://</a:t>
            </a:r>
            <a:r>
              <a:rPr lang="en-US" dirty="0" err="1"/>
              <a:t>hdl.handle.net</a:t>
            </a:r>
            <a:r>
              <a:rPr lang="en-US" dirty="0"/>
              <a:t>/1721.1/66981</a:t>
            </a:r>
          </a:p>
          <a:p>
            <a:r>
              <a:rPr lang="en-US" dirty="0"/>
              <a:t>2007 – </a:t>
            </a:r>
            <a:r>
              <a:rPr lang="en-US" dirty="0" err="1"/>
              <a:t>Dspace</a:t>
            </a:r>
            <a:r>
              <a:rPr lang="en-US" dirty="0"/>
              <a:t> Foundation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2016 – Shift of MIT collections budget </a:t>
            </a:r>
            <a:r>
              <a:rPr lang="en-US" sz="1200" kern="1200" dirty="0">
                <a:solidFill>
                  <a:schemeClr val="tx1"/>
                </a:solidFill>
                <a:effectLst/>
                <a:latin typeface="+mn-lt"/>
                <a:ea typeface="+mn-ea"/>
                <a:cs typeface="+mn-cs"/>
              </a:rPr>
              <a:t>Finnie, Ellen and Arthur, Michael A. (2016) "Being Earnest With Collections--Voting with our Dollars: Making a New Home for the</a:t>
            </a:r>
            <a:br>
              <a:rPr lang="en-US" dirty="0"/>
            </a:br>
            <a:r>
              <a:rPr lang="en-US" sz="1200" kern="1200" dirty="0">
                <a:solidFill>
                  <a:schemeClr val="tx1"/>
                </a:solidFill>
                <a:effectLst/>
                <a:latin typeface="+mn-lt"/>
                <a:ea typeface="+mn-ea"/>
                <a:cs typeface="+mn-cs"/>
              </a:rPr>
              <a:t>Collections Budget in the MIT Libraries," Against the Grain: Vol. 28: </a:t>
            </a:r>
            <a:r>
              <a:rPr lang="en-US" sz="1200" kern="1200" dirty="0" err="1">
                <a:solidFill>
                  <a:schemeClr val="tx1"/>
                </a:solidFill>
                <a:effectLst/>
                <a:latin typeface="+mn-lt"/>
                <a:ea typeface="+mn-ea"/>
                <a:cs typeface="+mn-cs"/>
              </a:rPr>
              <a:t>Iss</a:t>
            </a:r>
            <a:r>
              <a:rPr lang="en-US" sz="1200" kern="1200" dirty="0">
                <a:solidFill>
                  <a:schemeClr val="tx1"/>
                </a:solidFill>
                <a:effectLst/>
                <a:latin typeface="+mn-lt"/>
                <a:ea typeface="+mn-ea"/>
                <a:cs typeface="+mn-cs"/>
              </a:rPr>
              <a:t>. 4, Article 52.</a:t>
            </a:r>
            <a:br>
              <a:rPr lang="en-US" dirty="0"/>
            </a:br>
            <a:r>
              <a:rPr lang="en-US" sz="1200" kern="1200" dirty="0">
                <a:solidFill>
                  <a:schemeClr val="tx1"/>
                </a:solidFill>
                <a:effectLst/>
                <a:latin typeface="+mn-lt"/>
                <a:ea typeface="+mn-ea"/>
                <a:cs typeface="+mn-cs"/>
              </a:rPr>
              <a:t>DOI: https://</a:t>
            </a:r>
            <a:r>
              <a:rPr lang="en-US" sz="1200" kern="1200" dirty="0" err="1">
                <a:solidFill>
                  <a:schemeClr val="tx1"/>
                </a:solidFill>
                <a:effectLst/>
                <a:latin typeface="+mn-lt"/>
                <a:ea typeface="+mn-ea"/>
                <a:cs typeface="+mn-cs"/>
              </a:rPr>
              <a:t>doi.org</a:t>
            </a:r>
            <a:r>
              <a:rPr lang="en-US" sz="1200" kern="1200" dirty="0">
                <a:solidFill>
                  <a:schemeClr val="tx1"/>
                </a:solidFill>
                <a:effectLst/>
                <a:latin typeface="+mn-lt"/>
                <a:ea typeface="+mn-ea"/>
                <a:cs typeface="+mn-cs"/>
              </a:rPr>
              <a:t>/10.7771/2380-176X.7496</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endParaRPr>
          </a:p>
          <a:p>
            <a:endParaRPr lang="en-US" dirty="0"/>
          </a:p>
        </p:txBody>
      </p:sp>
      <p:sp>
        <p:nvSpPr>
          <p:cNvPr id="4" name="Slide Number Placeholder 3"/>
          <p:cNvSpPr>
            <a:spLocks noGrp="1"/>
          </p:cNvSpPr>
          <p:nvPr>
            <p:ph type="sldNum" sz="quarter" idx="5"/>
          </p:nvPr>
        </p:nvSpPr>
        <p:spPr/>
        <p:txBody>
          <a:bodyPr/>
          <a:lstStyle/>
          <a:p>
            <a:fld id="{05F9DEB0-1EC2-D446-A7D9-B4477F3E8637}" type="slidenum">
              <a:rPr lang="en-US" smtClean="0"/>
              <a:t>5</a:t>
            </a:fld>
            <a:endParaRPr lang="en-US"/>
          </a:p>
        </p:txBody>
      </p:sp>
    </p:spTree>
    <p:extLst>
      <p:ext uri="{BB962C8B-B14F-4D97-AF65-F5344CB8AC3E}">
        <p14:creationId xmlns:p14="http://schemas.microsoft.com/office/powerpoint/2010/main" val="35429935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ffectLst/>
              </a:rPr>
              <a:t>Hidden slide with all of the diagram components still as separate entities that can be moved, deleted, or edited. Non-hidden version of this slide includes a screenshot of the image with alt text describing it as a whole. If the diagram needs to be changed, change it hear and replace the screenshot and alt text on the other slide. </a:t>
            </a:r>
          </a:p>
          <a:p>
            <a:endParaRPr lang="en-US" dirty="0"/>
          </a:p>
        </p:txBody>
      </p:sp>
      <p:sp>
        <p:nvSpPr>
          <p:cNvPr id="4" name="Slide Number Placeholder 3"/>
          <p:cNvSpPr>
            <a:spLocks noGrp="1"/>
          </p:cNvSpPr>
          <p:nvPr>
            <p:ph type="sldNum" sz="quarter" idx="5"/>
          </p:nvPr>
        </p:nvSpPr>
        <p:spPr/>
        <p:txBody>
          <a:bodyPr/>
          <a:lstStyle/>
          <a:p>
            <a:fld id="{F7BAEA73-84D1-B549-B61F-DAB86009EC2C}" type="slidenum">
              <a:rPr lang="en-US" smtClean="0"/>
              <a:t>6</a:t>
            </a:fld>
            <a:endParaRPr lang="en-US"/>
          </a:p>
        </p:txBody>
      </p:sp>
    </p:spTree>
    <p:extLst>
      <p:ext uri="{BB962C8B-B14F-4D97-AF65-F5344CB8AC3E}">
        <p14:creationId xmlns:p14="http://schemas.microsoft.com/office/powerpoint/2010/main" val="769756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BAEA73-84D1-B549-B61F-DAB86009EC2C}" type="slidenum">
              <a:rPr lang="en-US" smtClean="0"/>
              <a:t>7</a:t>
            </a:fld>
            <a:endParaRPr lang="en-US"/>
          </a:p>
        </p:txBody>
      </p:sp>
    </p:spTree>
    <p:extLst>
      <p:ext uri="{BB962C8B-B14F-4D97-AF65-F5344CB8AC3E}">
        <p14:creationId xmlns:p14="http://schemas.microsoft.com/office/powerpoint/2010/main" val="33020968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BAEA73-84D1-B549-B61F-DAB86009EC2C}" type="slidenum">
              <a:rPr lang="en-US" smtClean="0"/>
              <a:t>8</a:t>
            </a:fld>
            <a:endParaRPr lang="en-US"/>
          </a:p>
        </p:txBody>
      </p:sp>
    </p:spTree>
    <p:extLst>
      <p:ext uri="{BB962C8B-B14F-4D97-AF65-F5344CB8AC3E}">
        <p14:creationId xmlns:p14="http://schemas.microsoft.com/office/powerpoint/2010/main" val="13281815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7ad396d37a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7ad396d37a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So I want to highlight the MIT Framework for Publisher Contracts specifically because it ties pretty closely into how MIT uses our institutional repository to meet our open scholarship goals. We are also doing work outside of the repository, but we don’t have the time to cover all of that in this presentation. The Framework was released in 2019 and highlights 6 main areas that we want to see progress on in our agreements with publishers, and since it’s release it has been endorsed by Over 100 other organizations. It is used by the MIT Libraries Negotiations Team, a team comprised of collections, acquisitions, scholarly communications, and copyright librarians who work directly with publishers to push for contract terms that we think will make open access publishing stronger and more equitable. The principles in this framework and the contracts that have been negotiated under it are some of the most concrete examples of how MIT Libraries envisions getting to more open and equitable scholarship. </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235B18A-79B9-D04A-9F4C-8B2F052E1676}"/>
              </a:ext>
            </a:extLst>
          </p:cNvPr>
          <p:cNvPicPr>
            <a:picLocks noChangeAspect="1"/>
          </p:cNvPicPr>
          <p:nvPr userDrawn="1"/>
        </p:nvPicPr>
        <p:blipFill>
          <a:blip r:embed="rId2"/>
          <a:stretch>
            <a:fillRect/>
          </a:stretch>
        </p:blipFill>
        <p:spPr>
          <a:xfrm>
            <a:off x="0" y="2814446"/>
            <a:ext cx="12192000" cy="4043554"/>
          </a:xfrm>
          <a:prstGeom prst="rect">
            <a:avLst/>
          </a:prstGeom>
        </p:spPr>
      </p:pic>
      <p:sp>
        <p:nvSpPr>
          <p:cNvPr id="2" name="Title 1"/>
          <p:cNvSpPr>
            <a:spLocks noGrp="1"/>
          </p:cNvSpPr>
          <p:nvPr>
            <p:ph type="ctrTitle"/>
          </p:nvPr>
        </p:nvSpPr>
        <p:spPr>
          <a:xfrm>
            <a:off x="609600" y="1090083"/>
            <a:ext cx="10363200" cy="1770998"/>
          </a:xfrm>
        </p:spPr>
        <p:txBody>
          <a:bodyPr>
            <a:noAutofit/>
          </a:bodyPr>
          <a:lstStyle>
            <a:lvl1pPr>
              <a:defRPr sz="6600"/>
            </a:lvl1pPr>
          </a:lstStyle>
          <a:p>
            <a:r>
              <a:rPr lang="en-US"/>
              <a:t>Click to edit Master title style</a:t>
            </a:r>
            <a:endParaRPr lang="en-US" dirty="0"/>
          </a:p>
        </p:txBody>
      </p:sp>
      <p:sp>
        <p:nvSpPr>
          <p:cNvPr id="3" name="Subtitle 2"/>
          <p:cNvSpPr>
            <a:spLocks noGrp="1"/>
          </p:cNvSpPr>
          <p:nvPr>
            <p:ph type="subTitle" idx="1"/>
          </p:nvPr>
        </p:nvSpPr>
        <p:spPr>
          <a:xfrm>
            <a:off x="609600" y="3011556"/>
            <a:ext cx="8534400" cy="1752600"/>
          </a:xfrm>
        </p:spPr>
        <p:txBody>
          <a:bodyPr>
            <a:normAutofit/>
          </a:bodyPr>
          <a:lstStyle>
            <a:lvl1pPr marL="0" indent="0" algn="l">
              <a:buNone/>
              <a:defRPr sz="2900"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EAE0834-3148-D54C-ABD1-FEA3A6A6691F}" type="datetimeFigureOut">
              <a:rPr lang="en-US" smtClean="0"/>
              <a:t>9/12/22</a:t>
            </a:fld>
            <a:endParaRPr lang="en-US" dirty="0"/>
          </a:p>
        </p:txBody>
      </p:sp>
      <p:sp>
        <p:nvSpPr>
          <p:cNvPr id="5" name="Footer Placeholder 4"/>
          <p:cNvSpPr>
            <a:spLocks noGrp="1"/>
          </p:cNvSpPr>
          <p:nvPr>
            <p:ph type="ftr" sz="quarter" idx="11"/>
          </p:nvPr>
        </p:nvSpPr>
        <p:spPr>
          <a:xfrm>
            <a:off x="4165600" y="6356351"/>
            <a:ext cx="3398078" cy="365125"/>
          </a:xfrm>
        </p:spPr>
        <p:txBody>
          <a:bodyPr/>
          <a:lstStyle>
            <a:lvl1pPr>
              <a:defRPr sz="1100">
                <a:latin typeface="+mn-lt"/>
              </a:defRPr>
            </a:lvl1pPr>
          </a:lstStyle>
          <a:p>
            <a:pPr algn="r"/>
            <a:endParaRPr lang="en-US" dirty="0"/>
          </a:p>
        </p:txBody>
      </p:sp>
      <p:sp>
        <p:nvSpPr>
          <p:cNvPr id="6" name="Slide Number Placeholder 5"/>
          <p:cNvSpPr>
            <a:spLocks noGrp="1"/>
          </p:cNvSpPr>
          <p:nvPr>
            <p:ph type="sldNum" sz="quarter" idx="12"/>
          </p:nvPr>
        </p:nvSpPr>
        <p:spPr/>
        <p:txBody>
          <a:bodyPr/>
          <a:lstStyle/>
          <a:p>
            <a:fld id="{23B2EE95-1851-B741-9E61-A3DAA8DBAD26}" type="slidenum">
              <a:rPr lang="en-US" smtClean="0"/>
              <a:t>‹#›</a:t>
            </a:fld>
            <a:endParaRPr lang="en-US"/>
          </a:p>
        </p:txBody>
      </p:sp>
      <p:pic>
        <p:nvPicPr>
          <p:cNvPr id="9" name="Picture 8">
            <a:extLst>
              <a:ext uri="{FF2B5EF4-FFF2-40B4-BE49-F238E27FC236}">
                <a16:creationId xmlns:a16="http://schemas.microsoft.com/office/drawing/2014/main" id="{374B3AE9-B954-254B-A21F-92E71373EA7C}"/>
              </a:ext>
            </a:extLst>
          </p:cNvPr>
          <p:cNvPicPr>
            <a:picLocks noChangeAspect="1"/>
          </p:cNvPicPr>
          <p:nvPr userDrawn="1"/>
        </p:nvPicPr>
        <p:blipFill>
          <a:blip r:embed="rId3"/>
          <a:stretch>
            <a:fillRect/>
          </a:stretch>
        </p:blipFill>
        <p:spPr>
          <a:xfrm>
            <a:off x="10101351" y="6069143"/>
            <a:ext cx="1630833" cy="652333"/>
          </a:xfrm>
          <a:prstGeom prst="rect">
            <a:avLst/>
          </a:prstGeom>
        </p:spPr>
      </p:pic>
      <p:sp>
        <p:nvSpPr>
          <p:cNvPr id="7" name="Rectangle 1">
            <a:extLst>
              <a:ext uri="{FF2B5EF4-FFF2-40B4-BE49-F238E27FC236}">
                <a16:creationId xmlns:a16="http://schemas.microsoft.com/office/drawing/2014/main" id="{D4B38BC4-D824-4541-8873-A100C6C1C846}"/>
              </a:ext>
            </a:extLst>
          </p:cNvPr>
          <p:cNvSpPr>
            <a:spLocks noChangeArrowheads="1"/>
          </p:cNvSpPr>
          <p:nvPr userDrawn="1"/>
        </p:nvSpPr>
        <p:spPr bwMode="auto">
          <a:xfrm>
            <a:off x="1017104" y="306960"/>
            <a:ext cx="5078896"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rPr>
              <a:t>  </a:t>
            </a:r>
            <a:r>
              <a:rPr kumimoji="0" lang="en-US" altLang="en-US" sz="1200" b="0" i="0" u="none" strike="noStrike" cap="none" normalizeH="0" baseline="0" dirty="0">
                <a:ln>
                  <a:noFill/>
                </a:ln>
                <a:solidFill>
                  <a:schemeClr val="tx1"/>
                </a:solidFill>
                <a:effectLst/>
                <a:latin typeface="Arial" panose="020B0604020202020204" pitchFamily="34" charset="0"/>
              </a:rPr>
              <a:t>                        </a:t>
            </a:r>
            <a:br>
              <a:rPr kumimoji="0" lang="en-US" altLang="en-US" sz="10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04336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AE0834-3148-D54C-ABD1-FEA3A6A6691F}" type="datetimeFigureOut">
              <a:rPr lang="en-US" smtClean="0"/>
              <a:t>9/12/22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2EE95-1851-B741-9E61-A3DAA8DBAD26}" type="slidenum">
              <a:rPr lang="en-US" smtClean="0"/>
              <a:t>‹#›</a:t>
            </a:fld>
            <a:endParaRPr lang="en-US"/>
          </a:p>
        </p:txBody>
      </p:sp>
    </p:spTree>
    <p:extLst>
      <p:ext uri="{BB962C8B-B14F-4D97-AF65-F5344CB8AC3E}">
        <p14:creationId xmlns:p14="http://schemas.microsoft.com/office/powerpoint/2010/main" val="21400170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AE0834-3148-D54C-ABD1-FEA3A6A6691F}" type="datetimeFigureOut">
              <a:rPr lang="en-US" smtClean="0"/>
              <a:t>9/12/22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2EE95-1851-B741-9E61-A3DAA8DBAD26}" type="slidenum">
              <a:rPr lang="en-US" smtClean="0"/>
              <a:t>‹#›</a:t>
            </a:fld>
            <a:endParaRPr lang="en-US"/>
          </a:p>
        </p:txBody>
      </p:sp>
    </p:spTree>
    <p:extLst>
      <p:ext uri="{BB962C8B-B14F-4D97-AF65-F5344CB8AC3E}">
        <p14:creationId xmlns:p14="http://schemas.microsoft.com/office/powerpoint/2010/main" val="2582219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AE0834-3148-D54C-ABD1-FEA3A6A6691F}" type="datetimeFigureOut">
              <a:rPr lang="en-US" smtClean="0"/>
              <a:t>9/12/22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2EE95-1851-B741-9E61-A3DAA8DBAD26}" type="slidenum">
              <a:rPr lang="en-US" smtClean="0"/>
              <a:t>‹#›</a:t>
            </a:fld>
            <a:endParaRPr lang="en-US"/>
          </a:p>
        </p:txBody>
      </p:sp>
      <p:pic>
        <p:nvPicPr>
          <p:cNvPr id="9" name="Picture 8">
            <a:extLst>
              <a:ext uri="{FF2B5EF4-FFF2-40B4-BE49-F238E27FC236}">
                <a16:creationId xmlns:a16="http://schemas.microsoft.com/office/drawing/2014/main" id="{4D0CF4AF-C1C2-A048-A42A-E66F7BB49240}"/>
              </a:ext>
            </a:extLst>
          </p:cNvPr>
          <p:cNvPicPr>
            <a:picLocks noChangeAspect="1"/>
          </p:cNvPicPr>
          <p:nvPr userDrawn="1"/>
        </p:nvPicPr>
        <p:blipFill>
          <a:blip r:embed="rId2"/>
          <a:stretch>
            <a:fillRect/>
          </a:stretch>
        </p:blipFill>
        <p:spPr>
          <a:xfrm>
            <a:off x="10907636" y="6411709"/>
            <a:ext cx="776728" cy="309767"/>
          </a:xfrm>
          <a:prstGeom prst="rect">
            <a:avLst/>
          </a:prstGeom>
        </p:spPr>
      </p:pic>
      <p:pic>
        <p:nvPicPr>
          <p:cNvPr id="10" name="Picture 9">
            <a:extLst>
              <a:ext uri="{FF2B5EF4-FFF2-40B4-BE49-F238E27FC236}">
                <a16:creationId xmlns:a16="http://schemas.microsoft.com/office/drawing/2014/main" id="{9BF3A5D9-2912-0C41-BF7A-75DBA15B911B}"/>
              </a:ext>
            </a:extLst>
          </p:cNvPr>
          <p:cNvPicPr>
            <a:picLocks noChangeAspect="1"/>
          </p:cNvPicPr>
          <p:nvPr userDrawn="1"/>
        </p:nvPicPr>
        <p:blipFill>
          <a:blip r:embed="rId3"/>
          <a:stretch>
            <a:fillRect/>
          </a:stretch>
        </p:blipFill>
        <p:spPr>
          <a:xfrm>
            <a:off x="6689031" y="5977031"/>
            <a:ext cx="5794513" cy="893532"/>
          </a:xfrm>
          <a:prstGeom prst="rect">
            <a:avLst/>
          </a:prstGeom>
        </p:spPr>
      </p:pic>
    </p:spTree>
    <p:extLst>
      <p:ext uri="{BB962C8B-B14F-4D97-AF65-F5344CB8AC3E}">
        <p14:creationId xmlns:p14="http://schemas.microsoft.com/office/powerpoint/2010/main" val="3498868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C0D172B-C604-F04F-9D89-81E43497A0CD}"/>
              </a:ext>
            </a:extLst>
          </p:cNvPr>
          <p:cNvPicPr>
            <a:picLocks noChangeAspect="1"/>
          </p:cNvPicPr>
          <p:nvPr userDrawn="1"/>
        </p:nvPicPr>
        <p:blipFill>
          <a:blip r:embed="rId2"/>
          <a:stretch>
            <a:fillRect/>
          </a:stretch>
        </p:blipFill>
        <p:spPr>
          <a:xfrm>
            <a:off x="0" y="5470646"/>
            <a:ext cx="12192000" cy="1410034"/>
          </a:xfrm>
          <a:prstGeom prst="rect">
            <a:avLst/>
          </a:prstGeom>
        </p:spPr>
      </p:pic>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AE0834-3148-D54C-ABD1-FEA3A6A6691F}" type="datetimeFigureOut">
              <a:rPr lang="en-US" smtClean="0"/>
              <a:t>9/12/22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2EE95-1851-B741-9E61-A3DAA8DBAD26}" type="slidenum">
              <a:rPr lang="en-US" smtClean="0"/>
              <a:t>‹#›</a:t>
            </a:fld>
            <a:endParaRPr lang="en-US"/>
          </a:p>
        </p:txBody>
      </p:sp>
      <p:pic>
        <p:nvPicPr>
          <p:cNvPr id="9" name="Picture 8">
            <a:extLst>
              <a:ext uri="{FF2B5EF4-FFF2-40B4-BE49-F238E27FC236}">
                <a16:creationId xmlns:a16="http://schemas.microsoft.com/office/drawing/2014/main" id="{A2781D23-4EE7-F04C-A510-D9E7C7153AF8}"/>
              </a:ext>
            </a:extLst>
          </p:cNvPr>
          <p:cNvPicPr>
            <a:picLocks noChangeAspect="1"/>
          </p:cNvPicPr>
          <p:nvPr userDrawn="1"/>
        </p:nvPicPr>
        <p:blipFill>
          <a:blip r:embed="rId3"/>
          <a:stretch>
            <a:fillRect/>
          </a:stretch>
        </p:blipFill>
        <p:spPr>
          <a:xfrm>
            <a:off x="10907636" y="6411709"/>
            <a:ext cx="776728" cy="309767"/>
          </a:xfrm>
          <a:prstGeom prst="rect">
            <a:avLst/>
          </a:prstGeom>
        </p:spPr>
      </p:pic>
    </p:spTree>
    <p:extLst>
      <p:ext uri="{BB962C8B-B14F-4D97-AF65-F5344CB8AC3E}">
        <p14:creationId xmlns:p14="http://schemas.microsoft.com/office/powerpoint/2010/main" val="1217692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EAE0834-3148-D54C-ABD1-FEA3A6A6691F}" type="datetimeFigureOut">
              <a:rPr lang="en-US" smtClean="0"/>
              <a:t>9/12/22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2EE95-1851-B741-9E61-A3DAA8DBAD26}" type="slidenum">
              <a:rPr lang="en-US" smtClean="0"/>
              <a:t>‹#›</a:t>
            </a:fld>
            <a:endParaRPr lang="en-US"/>
          </a:p>
        </p:txBody>
      </p:sp>
      <p:pic>
        <p:nvPicPr>
          <p:cNvPr id="10" name="Picture 9">
            <a:extLst>
              <a:ext uri="{FF2B5EF4-FFF2-40B4-BE49-F238E27FC236}">
                <a16:creationId xmlns:a16="http://schemas.microsoft.com/office/drawing/2014/main" id="{10D433BB-B408-7D4B-85DF-C39FEA12172F}"/>
              </a:ext>
            </a:extLst>
          </p:cNvPr>
          <p:cNvPicPr>
            <a:picLocks noChangeAspect="1"/>
          </p:cNvPicPr>
          <p:nvPr userDrawn="1"/>
        </p:nvPicPr>
        <p:blipFill>
          <a:blip r:embed="rId2"/>
          <a:stretch>
            <a:fillRect/>
          </a:stretch>
        </p:blipFill>
        <p:spPr>
          <a:xfrm>
            <a:off x="10907636" y="6411709"/>
            <a:ext cx="776728" cy="309767"/>
          </a:xfrm>
          <a:prstGeom prst="rect">
            <a:avLst/>
          </a:prstGeom>
        </p:spPr>
      </p:pic>
      <p:pic>
        <p:nvPicPr>
          <p:cNvPr id="11" name="Picture 10">
            <a:extLst>
              <a:ext uri="{FF2B5EF4-FFF2-40B4-BE49-F238E27FC236}">
                <a16:creationId xmlns:a16="http://schemas.microsoft.com/office/drawing/2014/main" id="{DB83B0B9-2081-424D-9A7D-8097F0B0DC42}"/>
              </a:ext>
            </a:extLst>
          </p:cNvPr>
          <p:cNvPicPr>
            <a:picLocks noChangeAspect="1"/>
          </p:cNvPicPr>
          <p:nvPr userDrawn="1"/>
        </p:nvPicPr>
        <p:blipFill>
          <a:blip r:embed="rId3"/>
          <a:stretch>
            <a:fillRect/>
          </a:stretch>
        </p:blipFill>
        <p:spPr>
          <a:xfrm>
            <a:off x="6689031" y="5977031"/>
            <a:ext cx="5794513" cy="893532"/>
          </a:xfrm>
          <a:prstGeom prst="rect">
            <a:avLst/>
          </a:prstGeom>
        </p:spPr>
      </p:pic>
    </p:spTree>
    <p:extLst>
      <p:ext uri="{BB962C8B-B14F-4D97-AF65-F5344CB8AC3E}">
        <p14:creationId xmlns:p14="http://schemas.microsoft.com/office/powerpoint/2010/main" val="859559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EAE0834-3148-D54C-ABD1-FEA3A6A6691F}" type="datetimeFigureOut">
              <a:rPr lang="en-US" smtClean="0"/>
              <a:t>9/12/22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B2EE95-1851-B741-9E61-A3DAA8DBAD26}" type="slidenum">
              <a:rPr lang="en-US" smtClean="0"/>
              <a:t>‹#›</a:t>
            </a:fld>
            <a:endParaRPr lang="en-US"/>
          </a:p>
        </p:txBody>
      </p:sp>
      <p:pic>
        <p:nvPicPr>
          <p:cNvPr id="11" name="Picture 10">
            <a:extLst>
              <a:ext uri="{FF2B5EF4-FFF2-40B4-BE49-F238E27FC236}">
                <a16:creationId xmlns:a16="http://schemas.microsoft.com/office/drawing/2014/main" id="{E1F0006D-72FC-A34F-B46B-0066AEE1BBE8}"/>
              </a:ext>
            </a:extLst>
          </p:cNvPr>
          <p:cNvPicPr>
            <a:picLocks noChangeAspect="1"/>
          </p:cNvPicPr>
          <p:nvPr userDrawn="1"/>
        </p:nvPicPr>
        <p:blipFill>
          <a:blip r:embed="rId2"/>
          <a:stretch>
            <a:fillRect/>
          </a:stretch>
        </p:blipFill>
        <p:spPr>
          <a:xfrm>
            <a:off x="10907636" y="6411709"/>
            <a:ext cx="776728" cy="309767"/>
          </a:xfrm>
          <a:prstGeom prst="rect">
            <a:avLst/>
          </a:prstGeom>
        </p:spPr>
      </p:pic>
      <p:pic>
        <p:nvPicPr>
          <p:cNvPr id="12" name="Picture 11">
            <a:extLst>
              <a:ext uri="{FF2B5EF4-FFF2-40B4-BE49-F238E27FC236}">
                <a16:creationId xmlns:a16="http://schemas.microsoft.com/office/drawing/2014/main" id="{0B6A58FF-56A2-244A-91AF-92BE90531EBA}"/>
              </a:ext>
            </a:extLst>
          </p:cNvPr>
          <p:cNvPicPr>
            <a:picLocks noChangeAspect="1"/>
          </p:cNvPicPr>
          <p:nvPr userDrawn="1"/>
        </p:nvPicPr>
        <p:blipFill>
          <a:blip r:embed="rId3"/>
          <a:stretch>
            <a:fillRect/>
          </a:stretch>
        </p:blipFill>
        <p:spPr>
          <a:xfrm>
            <a:off x="6689031" y="5977031"/>
            <a:ext cx="5794513" cy="893532"/>
          </a:xfrm>
          <a:prstGeom prst="rect">
            <a:avLst/>
          </a:prstGeom>
        </p:spPr>
      </p:pic>
    </p:spTree>
    <p:extLst>
      <p:ext uri="{BB962C8B-B14F-4D97-AF65-F5344CB8AC3E}">
        <p14:creationId xmlns:p14="http://schemas.microsoft.com/office/powerpoint/2010/main" val="3669324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EAE0834-3148-D54C-ABD1-FEA3A6A6691F}" type="datetimeFigureOut">
              <a:rPr lang="en-US" smtClean="0"/>
              <a:t>9/12/22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B2EE95-1851-B741-9E61-A3DAA8DBAD26}" type="slidenum">
              <a:rPr lang="en-US" smtClean="0"/>
              <a:t>‹#›</a:t>
            </a:fld>
            <a:endParaRPr lang="en-US"/>
          </a:p>
        </p:txBody>
      </p:sp>
    </p:spTree>
    <p:extLst>
      <p:ext uri="{BB962C8B-B14F-4D97-AF65-F5344CB8AC3E}">
        <p14:creationId xmlns:p14="http://schemas.microsoft.com/office/powerpoint/2010/main" val="3349088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AE0834-3148-D54C-ABD1-FEA3A6A6691F}" type="datetimeFigureOut">
              <a:rPr lang="en-US" smtClean="0"/>
              <a:t>9/12/22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B2EE95-1851-B741-9E61-A3DAA8DBAD26}" type="slidenum">
              <a:rPr lang="en-US" smtClean="0"/>
              <a:t>‹#›</a:t>
            </a:fld>
            <a:endParaRPr lang="en-US"/>
          </a:p>
        </p:txBody>
      </p:sp>
    </p:spTree>
    <p:extLst>
      <p:ext uri="{BB962C8B-B14F-4D97-AF65-F5344CB8AC3E}">
        <p14:creationId xmlns:p14="http://schemas.microsoft.com/office/powerpoint/2010/main" val="1155547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AE0834-3148-D54C-ABD1-FEA3A6A6691F}" type="datetimeFigureOut">
              <a:rPr lang="en-US" smtClean="0"/>
              <a:t>9/12/22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2EE95-1851-B741-9E61-A3DAA8DBAD26}" type="slidenum">
              <a:rPr lang="en-US" smtClean="0"/>
              <a:t>‹#›</a:t>
            </a:fld>
            <a:endParaRPr lang="en-US"/>
          </a:p>
        </p:txBody>
      </p:sp>
      <p:pic>
        <p:nvPicPr>
          <p:cNvPr id="9" name="Picture 8">
            <a:extLst>
              <a:ext uri="{FF2B5EF4-FFF2-40B4-BE49-F238E27FC236}">
                <a16:creationId xmlns:a16="http://schemas.microsoft.com/office/drawing/2014/main" id="{8F5EB44E-5221-6241-B2E6-88EE2927B955}"/>
              </a:ext>
            </a:extLst>
          </p:cNvPr>
          <p:cNvPicPr>
            <a:picLocks noChangeAspect="1"/>
          </p:cNvPicPr>
          <p:nvPr userDrawn="1"/>
        </p:nvPicPr>
        <p:blipFill>
          <a:blip r:embed="rId2"/>
          <a:stretch>
            <a:fillRect/>
          </a:stretch>
        </p:blipFill>
        <p:spPr>
          <a:xfrm>
            <a:off x="10907636" y="6411709"/>
            <a:ext cx="776728" cy="309767"/>
          </a:xfrm>
          <a:prstGeom prst="rect">
            <a:avLst/>
          </a:prstGeom>
        </p:spPr>
      </p:pic>
      <p:pic>
        <p:nvPicPr>
          <p:cNvPr id="10" name="Picture 9">
            <a:extLst>
              <a:ext uri="{FF2B5EF4-FFF2-40B4-BE49-F238E27FC236}">
                <a16:creationId xmlns:a16="http://schemas.microsoft.com/office/drawing/2014/main" id="{10A2E06C-BB51-934C-AF12-68F97D862992}"/>
              </a:ext>
            </a:extLst>
          </p:cNvPr>
          <p:cNvPicPr>
            <a:picLocks noChangeAspect="1"/>
          </p:cNvPicPr>
          <p:nvPr userDrawn="1"/>
        </p:nvPicPr>
        <p:blipFill>
          <a:blip r:embed="rId3"/>
          <a:stretch>
            <a:fillRect/>
          </a:stretch>
        </p:blipFill>
        <p:spPr>
          <a:xfrm>
            <a:off x="6689031" y="5977031"/>
            <a:ext cx="5794513" cy="893532"/>
          </a:xfrm>
          <a:prstGeom prst="rect">
            <a:avLst/>
          </a:prstGeom>
        </p:spPr>
      </p:pic>
    </p:spTree>
    <p:extLst>
      <p:ext uri="{BB962C8B-B14F-4D97-AF65-F5344CB8AC3E}">
        <p14:creationId xmlns:p14="http://schemas.microsoft.com/office/powerpoint/2010/main" val="5596647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AE0834-3148-D54C-ABD1-FEA3A6A6691F}" type="datetimeFigureOut">
              <a:rPr lang="en-US" smtClean="0"/>
              <a:t>9/12/22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2EE95-1851-B741-9E61-A3DAA8DBAD26}" type="slidenum">
              <a:rPr lang="en-US" smtClean="0"/>
              <a:t>‹#›</a:t>
            </a:fld>
            <a:endParaRPr lang="en-US"/>
          </a:p>
        </p:txBody>
      </p:sp>
      <p:pic>
        <p:nvPicPr>
          <p:cNvPr id="9" name="Picture 8">
            <a:extLst>
              <a:ext uri="{FF2B5EF4-FFF2-40B4-BE49-F238E27FC236}">
                <a16:creationId xmlns:a16="http://schemas.microsoft.com/office/drawing/2014/main" id="{45988F8B-0ABA-3143-98E7-9027D8EDC428}"/>
              </a:ext>
            </a:extLst>
          </p:cNvPr>
          <p:cNvPicPr>
            <a:picLocks noChangeAspect="1"/>
          </p:cNvPicPr>
          <p:nvPr userDrawn="1"/>
        </p:nvPicPr>
        <p:blipFill>
          <a:blip r:embed="rId2"/>
          <a:stretch>
            <a:fillRect/>
          </a:stretch>
        </p:blipFill>
        <p:spPr>
          <a:xfrm>
            <a:off x="10907636" y="6411709"/>
            <a:ext cx="776728" cy="309767"/>
          </a:xfrm>
          <a:prstGeom prst="rect">
            <a:avLst/>
          </a:prstGeom>
        </p:spPr>
      </p:pic>
      <p:pic>
        <p:nvPicPr>
          <p:cNvPr id="10" name="Picture 9">
            <a:extLst>
              <a:ext uri="{FF2B5EF4-FFF2-40B4-BE49-F238E27FC236}">
                <a16:creationId xmlns:a16="http://schemas.microsoft.com/office/drawing/2014/main" id="{F529C237-29A7-5947-8B04-D652A2FAAAB3}"/>
              </a:ext>
            </a:extLst>
          </p:cNvPr>
          <p:cNvPicPr>
            <a:picLocks noChangeAspect="1"/>
          </p:cNvPicPr>
          <p:nvPr userDrawn="1"/>
        </p:nvPicPr>
        <p:blipFill>
          <a:blip r:embed="rId3"/>
          <a:stretch>
            <a:fillRect/>
          </a:stretch>
        </p:blipFill>
        <p:spPr>
          <a:xfrm>
            <a:off x="6689031" y="5977031"/>
            <a:ext cx="5794513" cy="893532"/>
          </a:xfrm>
          <a:prstGeom prst="rect">
            <a:avLst/>
          </a:prstGeom>
        </p:spPr>
      </p:pic>
    </p:spTree>
    <p:extLst>
      <p:ext uri="{BB962C8B-B14F-4D97-AF65-F5344CB8AC3E}">
        <p14:creationId xmlns:p14="http://schemas.microsoft.com/office/powerpoint/2010/main" val="3405899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AE0834-3148-D54C-ABD1-FEA3A6A6691F}" type="datetimeFigureOut">
              <a:rPr lang="en-US" smtClean="0"/>
              <a:t>9/12/22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B2EE95-1851-B741-9E61-A3DAA8DBAD26}" type="slidenum">
              <a:rPr lang="en-US" smtClean="0"/>
              <a:t>‹#›</a:t>
            </a:fld>
            <a:endParaRPr lang="en-US"/>
          </a:p>
        </p:txBody>
      </p:sp>
    </p:spTree>
    <p:extLst>
      <p:ext uri="{BB962C8B-B14F-4D97-AF65-F5344CB8AC3E}">
        <p14:creationId xmlns:p14="http://schemas.microsoft.com/office/powerpoint/2010/main" val="16983642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Wingdings" pitchFamily="2" charset="2"/>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Courier New" panose="02070309020205020404" pitchFamily="49" charset="0"/>
        <a:buChar char="o"/>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libraries.mit.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creativecommons.org/licenses/by/4.0/" TargetMode="Externa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hyperlink" Target="https://dspace.mit.edu/"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coar-repositories.org/notify/"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tinyurl.com/mit-accessible-oa"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mailto:sroosa@mit.edu"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hyperlink" Target="mailto:nurnberg@mit.edu"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www.worldcat.org/issn/2610-3540" TargetMode="External"/><Relationship Id="rId3" Type="http://schemas.openxmlformats.org/officeDocument/2006/relationships/image" Target="../media/image7.png"/><Relationship Id="rId7" Type="http://schemas.openxmlformats.org/officeDocument/2006/relationships/hyperlink" Target="https://en.wikipedia.org/wiki/International_Standard_Serial_Number"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hyperlink" Target="https://doi.org/10.30909/vol.01.01.i-ix" TargetMode="External"/><Relationship Id="rId5" Type="http://schemas.openxmlformats.org/officeDocument/2006/relationships/hyperlink" Target="https://en.wikipedia.org/wiki/Digital_object_identifier" TargetMode="External"/><Relationship Id="rId10" Type="http://schemas.openxmlformats.org/officeDocument/2006/relationships/hyperlink" Target="https://commons.wikimedia.org/wiki/File:Open_Access_colours_Venn.png" TargetMode="External"/><Relationship Id="rId4" Type="http://schemas.openxmlformats.org/officeDocument/2006/relationships/hyperlink" Target="https://www.jvolcanica.org/ojs/index.php/volcanica/article/view/16" TargetMode="External"/><Relationship Id="rId9" Type="http://schemas.openxmlformats.org/officeDocument/2006/relationships/hyperlink" Target="https://creativecommons.org/licenses/by/4.0"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indianexpress.com/news/would-gandhi-have-been-a-wikipedian/900506/0"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hyperlink" Target="https://web.archive.org/web/20121209021916/http:/www.indianexpress.com/news/would-gandhi-have-been-a-wikipedian/900506/0" TargetMode="External"/><Relationship Id="rId4" Type="http://schemas.openxmlformats.org/officeDocument/2006/relationships/hyperlink" Target="https://en.wikipedia.org/wiki/The_Indian_Expres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hyperlink" Target="https://web.archive.org/web/20121209021916/http:/www.indianexpress.com/news/would-gandhi-have-been-a-wikipedian/900506/0" TargetMode="External"/><Relationship Id="rId5" Type="http://schemas.openxmlformats.org/officeDocument/2006/relationships/hyperlink" Target="https://en.wikipedia.org/wiki/The_Indian_Express" TargetMode="External"/><Relationship Id="rId4" Type="http://schemas.openxmlformats.org/officeDocument/2006/relationships/hyperlink" Target="http://www.indianexpress.com/news/would-gandhi-have-been-a-wikipedian/900506/0"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libraries.mit.edu/scholarly/publishing/framework/"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44891-5D23-1048-9657-57E8E3214904}"/>
              </a:ext>
            </a:extLst>
          </p:cNvPr>
          <p:cNvSpPr>
            <a:spLocks noGrp="1"/>
          </p:cNvSpPr>
          <p:nvPr>
            <p:ph type="ctrTitle"/>
          </p:nvPr>
        </p:nvSpPr>
        <p:spPr/>
        <p:txBody>
          <a:bodyPr/>
          <a:lstStyle/>
          <a:p>
            <a:r>
              <a:rPr lang="en-US" dirty="0"/>
              <a:t>Evolving IRs to serve our expanding open scholarship priorities</a:t>
            </a:r>
            <a:r>
              <a:rPr lang="en-US" sz="5400" dirty="0"/>
              <a:t> </a:t>
            </a:r>
            <a:endParaRPr lang="en-US" dirty="0"/>
          </a:p>
        </p:txBody>
      </p:sp>
      <p:sp>
        <p:nvSpPr>
          <p:cNvPr id="3" name="Subtitle 2">
            <a:extLst>
              <a:ext uri="{FF2B5EF4-FFF2-40B4-BE49-F238E27FC236}">
                <a16:creationId xmlns:a16="http://schemas.microsoft.com/office/drawing/2014/main" id="{79E2CD84-D054-1943-B42E-160D22F3451E}"/>
              </a:ext>
            </a:extLst>
          </p:cNvPr>
          <p:cNvSpPr>
            <a:spLocks noGrp="1"/>
          </p:cNvSpPr>
          <p:nvPr>
            <p:ph type="subTitle" idx="1"/>
          </p:nvPr>
        </p:nvSpPr>
        <p:spPr>
          <a:xfrm>
            <a:off x="609600" y="3433581"/>
            <a:ext cx="8534400" cy="1752600"/>
          </a:xfrm>
        </p:spPr>
        <p:txBody>
          <a:bodyPr>
            <a:normAutofit fontScale="85000" lnSpcReduction="20000"/>
          </a:bodyPr>
          <a:lstStyle/>
          <a:p>
            <a:r>
              <a:rPr lang="en-US" dirty="0"/>
              <a:t>Sadie </a:t>
            </a:r>
            <a:r>
              <a:rPr lang="en-US" dirty="0" err="1"/>
              <a:t>Roosa</a:t>
            </a:r>
            <a:endParaRPr lang="en-US" dirty="0"/>
          </a:p>
          <a:p>
            <a:r>
              <a:rPr lang="en-US" dirty="0"/>
              <a:t>Amy Nurnberger</a:t>
            </a:r>
          </a:p>
          <a:p>
            <a:endParaRPr lang="en-US" sz="1800" b="0" dirty="0"/>
          </a:p>
          <a:p>
            <a:r>
              <a:rPr lang="en-US" sz="1800" b="0" dirty="0"/>
              <a:t>Futuristic Information Systems: Aspirations and Apprehensions </a:t>
            </a:r>
          </a:p>
          <a:p>
            <a:r>
              <a:rPr lang="en-US" sz="1800" b="0" dirty="0"/>
              <a:t>C H Mohammed </a:t>
            </a:r>
            <a:r>
              <a:rPr lang="en-US" sz="1800" b="0" dirty="0" err="1"/>
              <a:t>Koya</a:t>
            </a:r>
            <a:r>
              <a:rPr lang="en-US" sz="1800" b="0" dirty="0"/>
              <a:t> Library, University of Calicut</a:t>
            </a:r>
          </a:p>
          <a:p>
            <a:r>
              <a:rPr lang="en-US" sz="1800" b="0" dirty="0"/>
              <a:t>2022-08-25</a:t>
            </a:r>
          </a:p>
        </p:txBody>
      </p:sp>
      <p:pic>
        <p:nvPicPr>
          <p:cNvPr id="4" name="Picture 3" descr="MIT Libraries wordmark">
            <a:hlinkClick r:id="rId3"/>
            <a:extLst>
              <a:ext uri="{FF2B5EF4-FFF2-40B4-BE49-F238E27FC236}">
                <a16:creationId xmlns:a16="http://schemas.microsoft.com/office/drawing/2014/main" id="{1744353F-5D60-8A46-9973-14F651E08CD2}"/>
              </a:ext>
            </a:extLst>
          </p:cNvPr>
          <p:cNvPicPr>
            <a:picLocks noChangeAspect="1"/>
          </p:cNvPicPr>
          <p:nvPr/>
        </p:nvPicPr>
        <p:blipFill>
          <a:blip r:embed="rId4"/>
          <a:stretch>
            <a:fillRect/>
          </a:stretch>
        </p:blipFill>
        <p:spPr>
          <a:xfrm>
            <a:off x="10101351" y="6069143"/>
            <a:ext cx="1630833" cy="652333"/>
          </a:xfrm>
          <a:prstGeom prst="rect">
            <a:avLst/>
          </a:prstGeom>
        </p:spPr>
      </p:pic>
      <p:pic>
        <p:nvPicPr>
          <p:cNvPr id="6" name="Picture 2" descr="Creative Commons License">
            <a:hlinkClick r:id="rId5"/>
            <a:extLst>
              <a:ext uri="{FF2B5EF4-FFF2-40B4-BE49-F238E27FC236}">
                <a16:creationId xmlns:a16="http://schemas.microsoft.com/office/drawing/2014/main" id="{29665D4E-BC13-1F47-92E1-81921E62480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78852" y="6530976"/>
            <a:ext cx="1016000" cy="1905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2C09FA2-CEBB-C647-BEBE-CD36E1B29AF7}"/>
              </a:ext>
            </a:extLst>
          </p:cNvPr>
          <p:cNvSpPr/>
          <p:nvPr/>
        </p:nvSpPr>
        <p:spPr>
          <a:xfrm>
            <a:off x="4178852" y="6330995"/>
            <a:ext cx="3398078" cy="430887"/>
          </a:xfrm>
          <a:prstGeom prst="rect">
            <a:avLst/>
          </a:prstGeom>
        </p:spPr>
        <p:txBody>
          <a:bodyPr wrap="square">
            <a:spAutoFit/>
          </a:bodyPr>
          <a:lstStyle/>
          <a:p>
            <a:pPr algn="r"/>
            <a:r>
              <a:rPr lang="en-US" altLang="en-US" sz="1100" dirty="0">
                <a:solidFill>
                  <a:schemeClr val="tx1"/>
                </a:solidFill>
              </a:rPr>
              <a:t>This work is licensed under a </a:t>
            </a:r>
            <a:r>
              <a:rPr lang="en-US" altLang="en-US" sz="1100" dirty="0">
                <a:solidFill>
                  <a:schemeClr val="tx1"/>
                </a:solidFill>
                <a:hlinkClick r:id="rId5"/>
              </a:rPr>
              <a:t>Creative Commons Attribution 4.0 International License</a:t>
            </a:r>
            <a:r>
              <a:rPr lang="en-US" altLang="en-US" sz="1100" dirty="0">
                <a:solidFill>
                  <a:schemeClr val="tx1"/>
                </a:solidFill>
              </a:rPr>
              <a:t>.</a:t>
            </a:r>
            <a:endParaRPr lang="en-US" sz="1100" dirty="0"/>
          </a:p>
        </p:txBody>
      </p:sp>
    </p:spTree>
    <p:extLst>
      <p:ext uri="{BB962C8B-B14F-4D97-AF65-F5344CB8AC3E}">
        <p14:creationId xmlns:p14="http://schemas.microsoft.com/office/powerpoint/2010/main" val="3436490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CC88B-FE35-0A9F-CF73-EFA7EA049443}"/>
              </a:ext>
            </a:extLst>
          </p:cNvPr>
          <p:cNvSpPr>
            <a:spLocks noGrp="1"/>
          </p:cNvSpPr>
          <p:nvPr>
            <p:ph type="title"/>
          </p:nvPr>
        </p:nvSpPr>
        <p:spPr/>
        <p:txBody>
          <a:bodyPr/>
          <a:lstStyle/>
          <a:p>
            <a:r>
              <a:rPr lang="en-US" dirty="0"/>
              <a:t>Evolution of repository technology</a:t>
            </a:r>
          </a:p>
        </p:txBody>
      </p:sp>
      <p:sp>
        <p:nvSpPr>
          <p:cNvPr id="3" name="Content Placeholder 2">
            <a:extLst>
              <a:ext uri="{FF2B5EF4-FFF2-40B4-BE49-F238E27FC236}">
                <a16:creationId xmlns:a16="http://schemas.microsoft.com/office/drawing/2014/main" id="{FC048062-432B-945D-04D2-FD6F2DADAE5B}"/>
              </a:ext>
            </a:extLst>
          </p:cNvPr>
          <p:cNvSpPr>
            <a:spLocks noGrp="1"/>
          </p:cNvSpPr>
          <p:nvPr>
            <p:ph idx="1"/>
          </p:nvPr>
        </p:nvSpPr>
        <p:spPr/>
        <p:txBody>
          <a:bodyPr>
            <a:normAutofit lnSpcReduction="10000"/>
          </a:bodyPr>
          <a:lstStyle/>
          <a:p>
            <a:pPr marL="0" indent="0" fontAlgn="base">
              <a:buNone/>
            </a:pPr>
            <a:r>
              <a:rPr lang="en-US" dirty="0"/>
              <a:t>A cautionary tale: </a:t>
            </a:r>
          </a:p>
          <a:p>
            <a:pPr fontAlgn="base"/>
            <a:r>
              <a:rPr lang="en-US" dirty="0"/>
              <a:t>Started and have stayed on DSpace so far</a:t>
            </a:r>
          </a:p>
          <a:p>
            <a:pPr fontAlgn="base"/>
            <a:r>
              <a:rPr lang="en-US" dirty="0"/>
              <a:t>Branched off in version 1.8, lots of customizations</a:t>
            </a:r>
          </a:p>
          <a:p>
            <a:pPr lvl="1" fontAlgn="base"/>
            <a:r>
              <a:rPr lang="en-US" dirty="0"/>
              <a:t>Maintenance challenges</a:t>
            </a:r>
          </a:p>
          <a:p>
            <a:pPr lvl="1" fontAlgn="base"/>
            <a:r>
              <a:rPr lang="en-US" dirty="0"/>
              <a:t>Unable to contribute back to open source core code</a:t>
            </a:r>
          </a:p>
          <a:p>
            <a:pPr fontAlgn="base"/>
            <a:r>
              <a:rPr lang="en-US" dirty="0"/>
              <a:t>Eventual migration back to core code (6.3)</a:t>
            </a:r>
          </a:p>
          <a:p>
            <a:pPr marL="0" indent="0" fontAlgn="base">
              <a:buNone/>
            </a:pPr>
            <a:endParaRPr lang="en-US" dirty="0"/>
          </a:p>
          <a:p>
            <a:pPr marL="0" indent="0" fontAlgn="base">
              <a:buNone/>
            </a:pPr>
            <a:r>
              <a:rPr lang="en-US" dirty="0">
                <a:hlinkClick r:id="rId3"/>
              </a:rPr>
              <a:t>https://dspace.mit.edu/</a:t>
            </a:r>
            <a:endParaRPr lang="en-US" dirty="0"/>
          </a:p>
          <a:p>
            <a:pPr marL="0" indent="0" fontAlgn="base">
              <a:buNone/>
            </a:pPr>
            <a:endParaRPr lang="en-US" dirty="0"/>
          </a:p>
          <a:p>
            <a:pPr lvl="1" fontAlgn="base"/>
            <a:endParaRPr lang="en-US" dirty="0"/>
          </a:p>
          <a:p>
            <a:pPr lvl="1" fontAlgn="base"/>
            <a:endParaRPr lang="en-US" dirty="0"/>
          </a:p>
          <a:p>
            <a:pPr marL="0" indent="0">
              <a:buNone/>
            </a:pPr>
            <a:endParaRPr lang="en-US" dirty="0"/>
          </a:p>
        </p:txBody>
      </p:sp>
    </p:spTree>
    <p:extLst>
      <p:ext uri="{BB962C8B-B14F-4D97-AF65-F5344CB8AC3E}">
        <p14:creationId xmlns:p14="http://schemas.microsoft.com/office/powerpoint/2010/main" val="3077350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53B58-EDEC-22F4-EE8C-4F90E9055050}"/>
              </a:ext>
            </a:extLst>
          </p:cNvPr>
          <p:cNvSpPr>
            <a:spLocks noGrp="1"/>
          </p:cNvSpPr>
          <p:nvPr>
            <p:ph type="title"/>
          </p:nvPr>
        </p:nvSpPr>
        <p:spPr/>
        <p:txBody>
          <a:bodyPr/>
          <a:lstStyle/>
          <a:p>
            <a:r>
              <a:rPr lang="en-US" dirty="0"/>
              <a:t>Evolution of repository collections</a:t>
            </a:r>
          </a:p>
        </p:txBody>
      </p:sp>
      <p:sp>
        <p:nvSpPr>
          <p:cNvPr id="3" name="Content Placeholder 2">
            <a:extLst>
              <a:ext uri="{FF2B5EF4-FFF2-40B4-BE49-F238E27FC236}">
                <a16:creationId xmlns:a16="http://schemas.microsoft.com/office/drawing/2014/main" id="{CEEDF40A-E523-E65D-1072-C59B265B4250}"/>
              </a:ext>
            </a:extLst>
          </p:cNvPr>
          <p:cNvSpPr>
            <a:spLocks noGrp="1"/>
          </p:cNvSpPr>
          <p:nvPr>
            <p:ph idx="1"/>
          </p:nvPr>
        </p:nvSpPr>
        <p:spPr/>
        <p:txBody>
          <a:bodyPr>
            <a:normAutofit fontScale="92500" lnSpcReduction="20000"/>
          </a:bodyPr>
          <a:lstStyle/>
          <a:p>
            <a:pPr marL="0" indent="0">
              <a:buNone/>
            </a:pPr>
            <a:r>
              <a:rPr lang="en-US" dirty="0"/>
              <a:t>Overall purpose: Opening MIT content to the world</a:t>
            </a:r>
          </a:p>
          <a:p>
            <a:r>
              <a:rPr lang="en-US" dirty="0"/>
              <a:t>In the beginning it was mostly working papers, research briefs, and technical reports</a:t>
            </a:r>
          </a:p>
          <a:p>
            <a:r>
              <a:rPr lang="en-US" dirty="0"/>
              <a:t>Theses also started being added in 2004</a:t>
            </a:r>
          </a:p>
          <a:p>
            <a:r>
              <a:rPr lang="en-US" dirty="0"/>
              <a:t>More and more DLC collections</a:t>
            </a:r>
          </a:p>
          <a:p>
            <a:r>
              <a:rPr lang="en-US" dirty="0"/>
              <a:t>OA Articles collection started in 2009</a:t>
            </a:r>
          </a:p>
          <a:p>
            <a:r>
              <a:rPr lang="en-US" dirty="0"/>
              <a:t>Tried a “if you build it, they will come” approach that did not work</a:t>
            </a:r>
          </a:p>
          <a:p>
            <a:r>
              <a:rPr lang="en-US" dirty="0"/>
              <a:t>Grey literature digitized from archives</a:t>
            </a:r>
          </a:p>
          <a:p>
            <a:r>
              <a:rPr lang="en-US" dirty="0"/>
              <a:t>Collection of smaller datasets, related to articles or theses</a:t>
            </a:r>
          </a:p>
        </p:txBody>
      </p:sp>
    </p:spTree>
    <p:extLst>
      <p:ext uri="{BB962C8B-B14F-4D97-AF65-F5344CB8AC3E}">
        <p14:creationId xmlns:p14="http://schemas.microsoft.com/office/powerpoint/2010/main" val="460624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F005E-F98F-2514-9075-E97E6273FD72}"/>
              </a:ext>
            </a:extLst>
          </p:cNvPr>
          <p:cNvSpPr>
            <a:spLocks noGrp="1"/>
          </p:cNvSpPr>
          <p:nvPr>
            <p:ph type="title"/>
          </p:nvPr>
        </p:nvSpPr>
        <p:spPr/>
        <p:txBody>
          <a:bodyPr/>
          <a:lstStyle/>
          <a:p>
            <a:r>
              <a:rPr lang="en-US" dirty="0"/>
              <a:t>Areas of investment</a:t>
            </a:r>
          </a:p>
        </p:txBody>
      </p:sp>
      <p:sp>
        <p:nvSpPr>
          <p:cNvPr id="4" name="Text Placeholder 3">
            <a:extLst>
              <a:ext uri="{FF2B5EF4-FFF2-40B4-BE49-F238E27FC236}">
                <a16:creationId xmlns:a16="http://schemas.microsoft.com/office/drawing/2014/main" id="{BBCE96C7-6510-2A2F-446E-DD93FF9BBF8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077141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92ECC-C5F5-2C83-16AF-2485B005D2DB}"/>
              </a:ext>
            </a:extLst>
          </p:cNvPr>
          <p:cNvSpPr>
            <a:spLocks noGrp="1"/>
          </p:cNvSpPr>
          <p:nvPr>
            <p:ph type="title"/>
          </p:nvPr>
        </p:nvSpPr>
        <p:spPr/>
        <p:txBody>
          <a:bodyPr/>
          <a:lstStyle/>
          <a:p>
            <a:r>
              <a:rPr lang="en-US" dirty="0"/>
              <a:t>Green OA at MIT</a:t>
            </a:r>
          </a:p>
        </p:txBody>
      </p:sp>
      <p:sp>
        <p:nvSpPr>
          <p:cNvPr id="3" name="Content Placeholder 2">
            <a:extLst>
              <a:ext uri="{FF2B5EF4-FFF2-40B4-BE49-F238E27FC236}">
                <a16:creationId xmlns:a16="http://schemas.microsoft.com/office/drawing/2014/main" id="{A59C1DBE-46A2-7C69-1ED3-771ADB1D7617}"/>
              </a:ext>
            </a:extLst>
          </p:cNvPr>
          <p:cNvSpPr>
            <a:spLocks noGrp="1"/>
          </p:cNvSpPr>
          <p:nvPr>
            <p:ph idx="1"/>
          </p:nvPr>
        </p:nvSpPr>
        <p:spPr/>
        <p:txBody>
          <a:bodyPr/>
          <a:lstStyle/>
          <a:p>
            <a:r>
              <a:rPr lang="en-US" dirty="0"/>
              <a:t>Over 47,000 articles, proceedings, and book chapters in the Open Access collection</a:t>
            </a:r>
          </a:p>
          <a:p>
            <a:r>
              <a:rPr lang="en-US" dirty="0"/>
              <a:t>57% of all MIT authored articles since 2009 is freely available to download in our repository</a:t>
            </a:r>
          </a:p>
          <a:p>
            <a:r>
              <a:rPr lang="en-US" dirty="0"/>
              <a:t>Nearly 20 million page views</a:t>
            </a:r>
          </a:p>
          <a:p>
            <a:r>
              <a:rPr lang="en-US" dirty="0"/>
              <a:t>Nearly 21.5 million downloads</a:t>
            </a:r>
          </a:p>
          <a:p>
            <a:endParaRPr lang="en-US" dirty="0"/>
          </a:p>
          <a:p>
            <a:endParaRPr lang="en-US" dirty="0"/>
          </a:p>
        </p:txBody>
      </p:sp>
    </p:spTree>
    <p:extLst>
      <p:ext uri="{BB962C8B-B14F-4D97-AF65-F5344CB8AC3E}">
        <p14:creationId xmlns:p14="http://schemas.microsoft.com/office/powerpoint/2010/main" val="1412547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D1C77-7935-8705-553C-A73081F5C00D}"/>
              </a:ext>
            </a:extLst>
          </p:cNvPr>
          <p:cNvSpPr>
            <a:spLocks noGrp="1"/>
          </p:cNvSpPr>
          <p:nvPr>
            <p:ph type="title"/>
          </p:nvPr>
        </p:nvSpPr>
        <p:spPr/>
        <p:txBody>
          <a:bodyPr>
            <a:normAutofit fontScale="90000"/>
          </a:bodyPr>
          <a:lstStyle/>
          <a:p>
            <a:r>
              <a:rPr lang="en-US" dirty="0"/>
              <a:t>Investing in Green OA – Acquisitions Staff</a:t>
            </a:r>
          </a:p>
        </p:txBody>
      </p:sp>
      <p:sp>
        <p:nvSpPr>
          <p:cNvPr id="3" name="Content Placeholder 2">
            <a:extLst>
              <a:ext uri="{FF2B5EF4-FFF2-40B4-BE49-F238E27FC236}">
                <a16:creationId xmlns:a16="http://schemas.microsoft.com/office/drawing/2014/main" id="{6B1F39FF-85F5-EADF-6222-861F3E467760}"/>
              </a:ext>
            </a:extLst>
          </p:cNvPr>
          <p:cNvSpPr>
            <a:spLocks noGrp="1"/>
          </p:cNvSpPr>
          <p:nvPr>
            <p:ph idx="1"/>
          </p:nvPr>
        </p:nvSpPr>
        <p:spPr/>
        <p:txBody>
          <a:bodyPr>
            <a:normAutofit lnSpcReduction="10000"/>
          </a:bodyPr>
          <a:lstStyle/>
          <a:p>
            <a:pPr marL="0" indent="0">
              <a:buNone/>
            </a:pPr>
            <a:r>
              <a:rPr lang="en-US" dirty="0"/>
              <a:t>One dedicated staff member</a:t>
            </a:r>
          </a:p>
          <a:p>
            <a:pPr fontAlgn="base"/>
            <a:r>
              <a:rPr lang="en-US" dirty="0"/>
              <a:t>Gathers files of openly available work or asks faculty for their final manuscripts</a:t>
            </a:r>
          </a:p>
          <a:p>
            <a:pPr fontAlgn="base"/>
            <a:r>
              <a:rPr lang="en-US" dirty="0"/>
              <a:t>Verifies the version being deposited is in compliance with MIT and publisher policies</a:t>
            </a:r>
          </a:p>
          <a:p>
            <a:pPr fontAlgn="base"/>
            <a:r>
              <a:rPr lang="en-US" dirty="0"/>
              <a:t>Deposits files through </a:t>
            </a:r>
            <a:r>
              <a:rPr lang="en-US" dirty="0" err="1"/>
              <a:t>Symplectic</a:t>
            </a:r>
            <a:r>
              <a:rPr lang="en-US" dirty="0"/>
              <a:t> Elements to </a:t>
            </a:r>
            <a:r>
              <a:rPr lang="en-US" dirty="0" err="1"/>
              <a:t>DSpace</a:t>
            </a:r>
            <a:r>
              <a:rPr lang="en-US" dirty="0"/>
              <a:t> crosswalk </a:t>
            </a:r>
          </a:p>
          <a:p>
            <a:pPr fontAlgn="base"/>
            <a:r>
              <a:rPr lang="en-US" dirty="0"/>
              <a:t>Verifies metadata and files for items auto deposited into </a:t>
            </a:r>
            <a:r>
              <a:rPr lang="en-US" dirty="0" err="1"/>
              <a:t>DSpace</a:t>
            </a:r>
            <a:r>
              <a:rPr lang="en-US" dirty="0"/>
              <a:t> by publishers</a:t>
            </a:r>
          </a:p>
        </p:txBody>
      </p:sp>
    </p:spTree>
    <p:extLst>
      <p:ext uri="{BB962C8B-B14F-4D97-AF65-F5344CB8AC3E}">
        <p14:creationId xmlns:p14="http://schemas.microsoft.com/office/powerpoint/2010/main" val="28497542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F2EB5-3F06-AED4-C8DC-5EE81DBF5ACE}"/>
              </a:ext>
            </a:extLst>
          </p:cNvPr>
          <p:cNvSpPr>
            <a:spLocks noGrp="1"/>
          </p:cNvSpPr>
          <p:nvPr>
            <p:ph type="title"/>
          </p:nvPr>
        </p:nvSpPr>
        <p:spPr/>
        <p:txBody>
          <a:bodyPr>
            <a:normAutofit/>
          </a:bodyPr>
          <a:lstStyle/>
          <a:p>
            <a:r>
              <a:rPr lang="en-US" dirty="0"/>
              <a:t>Investing in Green OA – Metadata Staff</a:t>
            </a:r>
          </a:p>
        </p:txBody>
      </p:sp>
      <p:sp>
        <p:nvSpPr>
          <p:cNvPr id="3" name="Content Placeholder 2">
            <a:extLst>
              <a:ext uri="{FF2B5EF4-FFF2-40B4-BE49-F238E27FC236}">
                <a16:creationId xmlns:a16="http://schemas.microsoft.com/office/drawing/2014/main" id="{4E923336-2A43-84CB-AD09-A4722DD3750B}"/>
              </a:ext>
            </a:extLst>
          </p:cNvPr>
          <p:cNvSpPr>
            <a:spLocks noGrp="1"/>
          </p:cNvSpPr>
          <p:nvPr>
            <p:ph idx="1"/>
          </p:nvPr>
        </p:nvSpPr>
        <p:spPr/>
        <p:txBody>
          <a:bodyPr>
            <a:normAutofit/>
          </a:bodyPr>
          <a:lstStyle/>
          <a:p>
            <a:pPr marL="0" indent="0">
              <a:buNone/>
            </a:pPr>
            <a:r>
              <a:rPr lang="en-US" dirty="0"/>
              <a:t>A team of staff members who also have other responsibilities</a:t>
            </a:r>
          </a:p>
          <a:p>
            <a:pPr fontAlgn="base"/>
            <a:r>
              <a:rPr lang="en-US" dirty="0"/>
              <a:t>Manage crosswalks from data sources into repository</a:t>
            </a:r>
          </a:p>
          <a:p>
            <a:pPr fontAlgn="base"/>
            <a:r>
              <a:rPr lang="en-US" dirty="0"/>
              <a:t>Conduct authority work for author and department names</a:t>
            </a:r>
          </a:p>
          <a:p>
            <a:pPr fontAlgn="base"/>
            <a:r>
              <a:rPr lang="en-US" dirty="0"/>
              <a:t>Verify publications and other descriptive information</a:t>
            </a:r>
          </a:p>
          <a:p>
            <a:pPr fontAlgn="base"/>
            <a:r>
              <a:rPr lang="en-US" dirty="0"/>
              <a:t>Respond to user inquiries about metadata details and access to embargoed items</a:t>
            </a:r>
          </a:p>
        </p:txBody>
      </p:sp>
    </p:spTree>
    <p:extLst>
      <p:ext uri="{BB962C8B-B14F-4D97-AF65-F5344CB8AC3E}">
        <p14:creationId xmlns:p14="http://schemas.microsoft.com/office/powerpoint/2010/main" val="24475821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BAAEB-C208-7B75-750F-68E372F963C6}"/>
              </a:ext>
            </a:extLst>
          </p:cNvPr>
          <p:cNvSpPr>
            <a:spLocks noGrp="1"/>
          </p:cNvSpPr>
          <p:nvPr>
            <p:ph type="title"/>
          </p:nvPr>
        </p:nvSpPr>
        <p:spPr/>
        <p:txBody>
          <a:bodyPr>
            <a:normAutofit/>
          </a:bodyPr>
          <a:lstStyle/>
          <a:p>
            <a:r>
              <a:rPr lang="en-US" dirty="0"/>
              <a:t>Investing in Green OA – Outreach</a:t>
            </a:r>
          </a:p>
        </p:txBody>
      </p:sp>
      <p:sp>
        <p:nvSpPr>
          <p:cNvPr id="3" name="Content Placeholder 2">
            <a:extLst>
              <a:ext uri="{FF2B5EF4-FFF2-40B4-BE49-F238E27FC236}">
                <a16:creationId xmlns:a16="http://schemas.microsoft.com/office/drawing/2014/main" id="{576C127E-841B-F64B-67FD-9D4B839DDF5D}"/>
              </a:ext>
            </a:extLst>
          </p:cNvPr>
          <p:cNvSpPr>
            <a:spLocks noGrp="1"/>
          </p:cNvSpPr>
          <p:nvPr>
            <p:ph idx="1"/>
          </p:nvPr>
        </p:nvSpPr>
        <p:spPr/>
        <p:txBody>
          <a:bodyPr>
            <a:normAutofit fontScale="92500"/>
          </a:bodyPr>
          <a:lstStyle/>
          <a:p>
            <a:pPr marL="0" indent="0">
              <a:buNone/>
            </a:pPr>
            <a:r>
              <a:rPr lang="en-US" dirty="0"/>
              <a:t>The repository and open access teams collaborate with the </a:t>
            </a:r>
            <a:r>
              <a:rPr lang="en-US" b="1" dirty="0"/>
              <a:t>scholarly communications librarian</a:t>
            </a:r>
            <a:r>
              <a:rPr lang="en-US" dirty="0"/>
              <a:t>, </a:t>
            </a:r>
            <a:r>
              <a:rPr lang="en-US" b="1" dirty="0"/>
              <a:t>liaison librarians</a:t>
            </a:r>
            <a:r>
              <a:rPr lang="en-US" dirty="0"/>
              <a:t> and </a:t>
            </a:r>
            <a:r>
              <a:rPr lang="en-US" b="1" dirty="0"/>
              <a:t>Data Management Services team,</a:t>
            </a:r>
            <a:r>
              <a:rPr lang="en-US" dirty="0"/>
              <a:t> who</a:t>
            </a:r>
          </a:p>
          <a:p>
            <a:pPr fontAlgn="base"/>
            <a:r>
              <a:rPr lang="en-US" dirty="0"/>
              <a:t>Understand OA practices and trends in various disciplines</a:t>
            </a:r>
          </a:p>
          <a:p>
            <a:pPr fontAlgn="base"/>
            <a:r>
              <a:rPr lang="en-US" dirty="0"/>
              <a:t>Work with acquisitions staff to maintain relations with faculty and routinely and unobtrusively obtain final manuscripts</a:t>
            </a:r>
          </a:p>
          <a:p>
            <a:pPr fontAlgn="base"/>
            <a:r>
              <a:rPr lang="en-US" dirty="0"/>
              <a:t>Highlight opportunities outside of journal and conference publications for faculty to share research outputs through the repository</a:t>
            </a:r>
          </a:p>
          <a:p>
            <a:endParaRPr lang="en-US" dirty="0"/>
          </a:p>
        </p:txBody>
      </p:sp>
    </p:spTree>
    <p:extLst>
      <p:ext uri="{BB962C8B-B14F-4D97-AF65-F5344CB8AC3E}">
        <p14:creationId xmlns:p14="http://schemas.microsoft.com/office/powerpoint/2010/main" val="22411248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D35A0-45C1-D149-7272-4684CB68B6C2}"/>
              </a:ext>
            </a:extLst>
          </p:cNvPr>
          <p:cNvSpPr>
            <a:spLocks noGrp="1"/>
          </p:cNvSpPr>
          <p:nvPr>
            <p:ph type="title"/>
          </p:nvPr>
        </p:nvSpPr>
        <p:spPr/>
        <p:txBody>
          <a:bodyPr>
            <a:normAutofit fontScale="90000"/>
          </a:bodyPr>
          <a:lstStyle/>
          <a:p>
            <a:r>
              <a:rPr lang="en-US" dirty="0"/>
              <a:t>Investing in Green OA – Infrastructure and Development Staff</a:t>
            </a:r>
          </a:p>
        </p:txBody>
      </p:sp>
      <p:sp>
        <p:nvSpPr>
          <p:cNvPr id="3" name="Content Placeholder 2">
            <a:extLst>
              <a:ext uri="{FF2B5EF4-FFF2-40B4-BE49-F238E27FC236}">
                <a16:creationId xmlns:a16="http://schemas.microsoft.com/office/drawing/2014/main" id="{140EB5D7-FB76-B20A-34DA-970ED9911D1C}"/>
              </a:ext>
            </a:extLst>
          </p:cNvPr>
          <p:cNvSpPr>
            <a:spLocks noGrp="1"/>
          </p:cNvSpPr>
          <p:nvPr>
            <p:ph idx="1"/>
          </p:nvPr>
        </p:nvSpPr>
        <p:spPr>
          <a:xfrm>
            <a:off x="609600" y="1600202"/>
            <a:ext cx="11117179" cy="4688304"/>
          </a:xfrm>
        </p:spPr>
        <p:txBody>
          <a:bodyPr>
            <a:normAutofit fontScale="85000" lnSpcReduction="10000"/>
          </a:bodyPr>
          <a:lstStyle/>
          <a:p>
            <a:pPr marL="0" indent="0">
              <a:buNone/>
            </a:pPr>
            <a:r>
              <a:rPr lang="en-US" b="1" dirty="0"/>
              <a:t>Vendor</a:t>
            </a:r>
          </a:p>
          <a:p>
            <a:r>
              <a:rPr lang="en-US" dirty="0"/>
              <a:t>Hosts and maintains </a:t>
            </a:r>
            <a:r>
              <a:rPr lang="en-US" dirty="0" err="1"/>
              <a:t>DSpace@MIT</a:t>
            </a:r>
            <a:r>
              <a:rPr lang="en-US" dirty="0"/>
              <a:t> and develops new features</a:t>
            </a:r>
          </a:p>
          <a:p>
            <a:pPr marL="0" indent="0">
              <a:buNone/>
            </a:pPr>
            <a:r>
              <a:rPr lang="en-US" b="1" dirty="0"/>
              <a:t>Infrastructure Engineering team</a:t>
            </a:r>
          </a:p>
          <a:p>
            <a:r>
              <a:rPr lang="en-US" dirty="0"/>
              <a:t>Maintains integrations between repository and other Libraries and MIT systems</a:t>
            </a:r>
          </a:p>
          <a:p>
            <a:pPr marL="0" indent="0">
              <a:buNone/>
            </a:pPr>
            <a:r>
              <a:rPr lang="en-US" b="1" dirty="0"/>
              <a:t>Team of Developers</a:t>
            </a:r>
          </a:p>
          <a:p>
            <a:r>
              <a:rPr lang="en-US" dirty="0"/>
              <a:t>Builds apps outside of the repository to improve how researchers can use </a:t>
            </a:r>
            <a:r>
              <a:rPr lang="en-US" dirty="0" err="1"/>
              <a:t>DSpace@MIT</a:t>
            </a:r>
            <a:r>
              <a:rPr lang="en-US" dirty="0"/>
              <a:t> to share their research</a:t>
            </a:r>
          </a:p>
          <a:p>
            <a:pPr marL="0" indent="0">
              <a:buNone/>
            </a:pPr>
            <a:r>
              <a:rPr lang="en-US" b="1" dirty="0"/>
              <a:t>Systems Manager and Repository Strategist</a:t>
            </a:r>
          </a:p>
          <a:p>
            <a:r>
              <a:rPr lang="en-US" dirty="0"/>
              <a:t>Coordinate between vendor and MIT, test/roll out new features</a:t>
            </a:r>
          </a:p>
        </p:txBody>
      </p:sp>
    </p:spTree>
    <p:extLst>
      <p:ext uri="{BB962C8B-B14F-4D97-AF65-F5344CB8AC3E}">
        <p14:creationId xmlns:p14="http://schemas.microsoft.com/office/powerpoint/2010/main" val="3367877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55925-AFE7-521D-2AD3-274A677EE34A}"/>
              </a:ext>
            </a:extLst>
          </p:cNvPr>
          <p:cNvSpPr>
            <a:spLocks noGrp="1"/>
          </p:cNvSpPr>
          <p:nvPr>
            <p:ph type="title"/>
          </p:nvPr>
        </p:nvSpPr>
        <p:spPr>
          <a:xfrm>
            <a:off x="609600" y="274638"/>
            <a:ext cx="10972800" cy="1143000"/>
          </a:xfrm>
        </p:spPr>
        <p:txBody>
          <a:bodyPr>
            <a:normAutofit fontScale="90000"/>
          </a:bodyPr>
          <a:lstStyle/>
          <a:p>
            <a:r>
              <a:rPr lang="en-US" dirty="0"/>
              <a:t>Investing in Green OA – Publisher </a:t>
            </a:r>
            <a:r>
              <a:rPr lang="en-US" dirty="0" err="1"/>
              <a:t>autodeposit</a:t>
            </a:r>
            <a:endParaRPr lang="en-US" dirty="0"/>
          </a:p>
        </p:txBody>
      </p:sp>
      <p:sp>
        <p:nvSpPr>
          <p:cNvPr id="3" name="Content Placeholder 2">
            <a:extLst>
              <a:ext uri="{FF2B5EF4-FFF2-40B4-BE49-F238E27FC236}">
                <a16:creationId xmlns:a16="http://schemas.microsoft.com/office/drawing/2014/main" id="{6484970E-F77B-F140-3E6B-67738EEB2658}"/>
              </a:ext>
            </a:extLst>
          </p:cNvPr>
          <p:cNvSpPr>
            <a:spLocks noGrp="1"/>
          </p:cNvSpPr>
          <p:nvPr>
            <p:ph idx="1"/>
          </p:nvPr>
        </p:nvSpPr>
        <p:spPr/>
        <p:txBody>
          <a:bodyPr>
            <a:normAutofit fontScale="77500" lnSpcReduction="20000"/>
          </a:bodyPr>
          <a:lstStyle/>
          <a:p>
            <a:pPr marL="0" indent="0">
              <a:buNone/>
            </a:pPr>
            <a:r>
              <a:rPr lang="en-US" b="1" dirty="0"/>
              <a:t>Negotiations team:</a:t>
            </a:r>
            <a:endParaRPr lang="en-US" dirty="0"/>
          </a:p>
          <a:p>
            <a:r>
              <a:rPr lang="en-US" dirty="0"/>
              <a:t>Negotiates terms for </a:t>
            </a:r>
            <a:r>
              <a:rPr lang="en-US" dirty="0" err="1"/>
              <a:t>autodeposit</a:t>
            </a:r>
            <a:r>
              <a:rPr lang="en-US" dirty="0"/>
              <a:t> into publisher agreements (per MIT Framework)</a:t>
            </a:r>
          </a:p>
          <a:p>
            <a:pPr marL="0" indent="0">
              <a:buNone/>
            </a:pPr>
            <a:r>
              <a:rPr lang="en-US" b="1" dirty="0"/>
              <a:t>Repository Services team:</a:t>
            </a:r>
            <a:endParaRPr lang="en-US" dirty="0"/>
          </a:p>
          <a:p>
            <a:r>
              <a:rPr lang="en-US" dirty="0"/>
              <a:t>Works with publisher’s technical staff to implement new systems to allow them to </a:t>
            </a:r>
            <a:r>
              <a:rPr lang="en-US" dirty="0" err="1"/>
              <a:t>autodeposit</a:t>
            </a:r>
            <a:endParaRPr lang="en-US" dirty="0"/>
          </a:p>
          <a:p>
            <a:pPr marL="0" indent="0">
              <a:buNone/>
            </a:pPr>
            <a:r>
              <a:rPr lang="en-US" b="1" dirty="0"/>
              <a:t>Digital Library Services team:</a:t>
            </a:r>
            <a:endParaRPr lang="en-US" dirty="0"/>
          </a:p>
          <a:p>
            <a:r>
              <a:rPr lang="en-US" dirty="0"/>
              <a:t>Built an internal system that allows us to automated deposit of publisher provided materials</a:t>
            </a:r>
          </a:p>
          <a:p>
            <a:pPr marL="0" indent="0">
              <a:buNone/>
            </a:pPr>
            <a:r>
              <a:rPr lang="en-US" b="1" dirty="0"/>
              <a:t>Scholarly Communications Strategy team:</a:t>
            </a:r>
          </a:p>
          <a:p>
            <a:r>
              <a:rPr lang="en-US" dirty="0"/>
              <a:t>Support persistent IDs for organizations, which would help publishers with affiliation issues</a:t>
            </a:r>
          </a:p>
        </p:txBody>
      </p:sp>
    </p:spTree>
    <p:extLst>
      <p:ext uri="{BB962C8B-B14F-4D97-AF65-F5344CB8AC3E}">
        <p14:creationId xmlns:p14="http://schemas.microsoft.com/office/powerpoint/2010/main" val="29573600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D42E5-EAE9-D332-1302-B44C385D6EB0}"/>
              </a:ext>
            </a:extLst>
          </p:cNvPr>
          <p:cNvSpPr>
            <a:spLocks noGrp="1"/>
          </p:cNvSpPr>
          <p:nvPr>
            <p:ph type="title"/>
          </p:nvPr>
        </p:nvSpPr>
        <p:spPr/>
        <p:txBody>
          <a:bodyPr/>
          <a:lstStyle/>
          <a:p>
            <a:r>
              <a:rPr lang="en-US" dirty="0"/>
              <a:t>Current &amp; Future Developments</a:t>
            </a:r>
          </a:p>
        </p:txBody>
      </p:sp>
      <p:sp>
        <p:nvSpPr>
          <p:cNvPr id="3" name="Text Placeholder 2">
            <a:extLst>
              <a:ext uri="{FF2B5EF4-FFF2-40B4-BE49-F238E27FC236}">
                <a16:creationId xmlns:a16="http://schemas.microsoft.com/office/drawing/2014/main" id="{3EE00EBE-375B-8527-4C23-38D912A93E1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165076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995AA-CAA8-0D6A-5662-711EF957247A}"/>
              </a:ext>
            </a:extLst>
          </p:cNvPr>
          <p:cNvSpPr>
            <a:spLocks noGrp="1"/>
          </p:cNvSpPr>
          <p:nvPr>
            <p:ph type="title"/>
          </p:nvPr>
        </p:nvSpPr>
        <p:spPr/>
        <p:txBody>
          <a:bodyPr/>
          <a:lstStyle/>
          <a:p>
            <a:r>
              <a:rPr lang="en-US" dirty="0"/>
              <a:t>Introduction &amp; Expectations</a:t>
            </a:r>
          </a:p>
        </p:txBody>
      </p:sp>
      <p:sp>
        <p:nvSpPr>
          <p:cNvPr id="4" name="Content Placeholder 3">
            <a:extLst>
              <a:ext uri="{FF2B5EF4-FFF2-40B4-BE49-F238E27FC236}">
                <a16:creationId xmlns:a16="http://schemas.microsoft.com/office/drawing/2014/main" id="{584F72D3-CE25-8958-EE14-5AD5932BA5B6}"/>
              </a:ext>
            </a:extLst>
          </p:cNvPr>
          <p:cNvSpPr>
            <a:spLocks noGrp="1"/>
          </p:cNvSpPr>
          <p:nvPr>
            <p:ph sz="half" idx="1"/>
          </p:nvPr>
        </p:nvSpPr>
        <p:spPr>
          <a:xfrm>
            <a:off x="609600" y="1600201"/>
            <a:ext cx="5588000" cy="4525963"/>
          </a:xfrm>
        </p:spPr>
        <p:txBody>
          <a:bodyPr>
            <a:normAutofit fontScale="92500" lnSpcReduction="10000"/>
          </a:bodyPr>
          <a:lstStyle/>
          <a:p>
            <a:pPr marL="0" indent="0">
              <a:buNone/>
            </a:pPr>
            <a:r>
              <a:rPr lang="en-US" dirty="0"/>
              <a:t>Sadie </a:t>
            </a:r>
            <a:r>
              <a:rPr lang="en-US" dirty="0" err="1"/>
              <a:t>Roosa</a:t>
            </a:r>
            <a:r>
              <a:rPr lang="en-US" dirty="0"/>
              <a:t>, </a:t>
            </a:r>
          </a:p>
          <a:p>
            <a:pPr marL="465138" indent="0">
              <a:buNone/>
            </a:pPr>
            <a:r>
              <a:rPr lang="en-US" dirty="0"/>
              <a:t>Collections Strategist for Repository Services</a:t>
            </a:r>
          </a:p>
          <a:p>
            <a:pPr marL="465138" indent="0">
              <a:buNone/>
            </a:pPr>
            <a:r>
              <a:rPr lang="en-US" dirty="0"/>
              <a:t>Interim Collections Strategist for Sustainability</a:t>
            </a:r>
          </a:p>
          <a:p>
            <a:endParaRPr lang="en-US" dirty="0"/>
          </a:p>
          <a:p>
            <a:pPr marL="0" indent="0">
              <a:buNone/>
            </a:pPr>
            <a:r>
              <a:rPr lang="en-US" dirty="0"/>
              <a:t>Amy Nurnberger</a:t>
            </a:r>
          </a:p>
          <a:p>
            <a:pPr marL="520700" indent="0">
              <a:buNone/>
            </a:pPr>
            <a:r>
              <a:rPr lang="en-US" dirty="0"/>
              <a:t>Program Head, Data Management Services</a:t>
            </a:r>
          </a:p>
          <a:p>
            <a:pPr marL="520700" indent="0">
              <a:buNone/>
            </a:pPr>
            <a:r>
              <a:rPr lang="en-US" dirty="0"/>
              <a:t>Interim Department Head, Data and Specialized Services</a:t>
            </a:r>
          </a:p>
          <a:p>
            <a:endParaRPr lang="en-US" dirty="0"/>
          </a:p>
          <a:p>
            <a:endParaRPr lang="en-US" dirty="0"/>
          </a:p>
        </p:txBody>
      </p:sp>
      <p:sp>
        <p:nvSpPr>
          <p:cNvPr id="5" name="Content Placeholder 4">
            <a:extLst>
              <a:ext uri="{FF2B5EF4-FFF2-40B4-BE49-F238E27FC236}">
                <a16:creationId xmlns:a16="http://schemas.microsoft.com/office/drawing/2014/main" id="{BDF93288-AF9D-6555-D5BC-FEEC8EFFA6D0}"/>
              </a:ext>
            </a:extLst>
          </p:cNvPr>
          <p:cNvSpPr>
            <a:spLocks noGrp="1"/>
          </p:cNvSpPr>
          <p:nvPr>
            <p:ph sz="half" idx="2"/>
          </p:nvPr>
        </p:nvSpPr>
        <p:spPr>
          <a:xfrm>
            <a:off x="6443662" y="1600201"/>
            <a:ext cx="5138737" cy="4525963"/>
          </a:xfrm>
        </p:spPr>
        <p:txBody>
          <a:bodyPr>
            <a:normAutofit fontScale="92500" lnSpcReduction="10000"/>
          </a:bodyPr>
          <a:lstStyle/>
          <a:p>
            <a:pPr marL="0" indent="0">
              <a:buNone/>
            </a:pPr>
            <a:r>
              <a:rPr lang="en-US" dirty="0"/>
              <a:t>Today we will cover:</a:t>
            </a:r>
          </a:p>
          <a:p>
            <a:r>
              <a:rPr lang="en-US" dirty="0"/>
              <a:t>Background of MIT’s institutional repository</a:t>
            </a:r>
          </a:p>
          <a:p>
            <a:r>
              <a:rPr lang="en-US" dirty="0"/>
              <a:t>Evolution of philosophy, collections, and technology</a:t>
            </a:r>
          </a:p>
          <a:p>
            <a:r>
              <a:rPr lang="en-US" dirty="0"/>
              <a:t>Areas of investment</a:t>
            </a:r>
          </a:p>
          <a:p>
            <a:r>
              <a:rPr lang="en-US" dirty="0"/>
              <a:t>Current and future developments</a:t>
            </a:r>
          </a:p>
          <a:p>
            <a:endParaRPr lang="en-US" dirty="0"/>
          </a:p>
        </p:txBody>
      </p:sp>
    </p:spTree>
    <p:extLst>
      <p:ext uri="{BB962C8B-B14F-4D97-AF65-F5344CB8AC3E}">
        <p14:creationId xmlns:p14="http://schemas.microsoft.com/office/powerpoint/2010/main" val="24396313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3B1D6-F387-F015-0579-BF180DC4A2A3}"/>
              </a:ext>
            </a:extLst>
          </p:cNvPr>
          <p:cNvSpPr>
            <a:spLocks noGrp="1"/>
          </p:cNvSpPr>
          <p:nvPr>
            <p:ph type="title"/>
          </p:nvPr>
        </p:nvSpPr>
        <p:spPr/>
        <p:txBody>
          <a:bodyPr/>
          <a:lstStyle/>
          <a:p>
            <a:r>
              <a:rPr lang="en-US" dirty="0"/>
              <a:t>Electronic theses</a:t>
            </a:r>
          </a:p>
        </p:txBody>
      </p:sp>
      <p:sp>
        <p:nvSpPr>
          <p:cNvPr id="3" name="Content Placeholder 2">
            <a:extLst>
              <a:ext uri="{FF2B5EF4-FFF2-40B4-BE49-F238E27FC236}">
                <a16:creationId xmlns:a16="http://schemas.microsoft.com/office/drawing/2014/main" id="{19E583ED-A917-ED0D-CB84-83070BBB4732}"/>
              </a:ext>
            </a:extLst>
          </p:cNvPr>
          <p:cNvSpPr>
            <a:spLocks noGrp="1"/>
          </p:cNvSpPr>
          <p:nvPr>
            <p:ph idx="1"/>
          </p:nvPr>
        </p:nvSpPr>
        <p:spPr/>
        <p:txBody>
          <a:bodyPr>
            <a:normAutofit fontScale="85000" lnSpcReduction="10000"/>
          </a:bodyPr>
          <a:lstStyle/>
          <a:p>
            <a:r>
              <a:rPr lang="en-US" dirty="0"/>
              <a:t>Began adding to </a:t>
            </a:r>
            <a:r>
              <a:rPr lang="en-US" dirty="0" err="1"/>
              <a:t>DSpace@MIT</a:t>
            </a:r>
            <a:r>
              <a:rPr lang="en-US" dirty="0"/>
              <a:t> in 2004</a:t>
            </a:r>
          </a:p>
          <a:p>
            <a:pPr lvl="1"/>
            <a:r>
              <a:rPr lang="en-US" dirty="0"/>
              <a:t>Scanning the physical copies each semester</a:t>
            </a:r>
          </a:p>
          <a:p>
            <a:pPr lvl="1"/>
            <a:r>
              <a:rPr lang="en-US" dirty="0"/>
              <a:t>Also adding legacy theses scans when able</a:t>
            </a:r>
          </a:p>
          <a:p>
            <a:r>
              <a:rPr lang="en-US" dirty="0"/>
              <a:t>Since 2020 collecting PDFs from degree granting departments</a:t>
            </a:r>
          </a:p>
          <a:p>
            <a:r>
              <a:rPr lang="en-US" dirty="0"/>
              <a:t>Faculty approved policy to collect electronic copies as versions of record</a:t>
            </a:r>
          </a:p>
          <a:p>
            <a:r>
              <a:rPr lang="en-US" dirty="0"/>
              <a:t>Thesis specs now include guidelines for creating screen-reader accessible PDFs</a:t>
            </a:r>
          </a:p>
          <a:p>
            <a:r>
              <a:rPr lang="en-US" dirty="0"/>
              <a:t>Developed an accessible LaTeX template conforming to MIT Thesis specs</a:t>
            </a:r>
          </a:p>
        </p:txBody>
      </p:sp>
    </p:spTree>
    <p:extLst>
      <p:ext uri="{BB962C8B-B14F-4D97-AF65-F5344CB8AC3E}">
        <p14:creationId xmlns:p14="http://schemas.microsoft.com/office/powerpoint/2010/main" val="29984953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AED24-B46F-46E2-986B-1F5E21597857}"/>
              </a:ext>
            </a:extLst>
          </p:cNvPr>
          <p:cNvSpPr>
            <a:spLocks noGrp="1"/>
          </p:cNvSpPr>
          <p:nvPr>
            <p:ph type="title"/>
          </p:nvPr>
        </p:nvSpPr>
        <p:spPr/>
        <p:txBody>
          <a:bodyPr/>
          <a:lstStyle/>
          <a:p>
            <a:r>
              <a:rPr lang="en-US" dirty="0"/>
              <a:t>Supporting researchers’ needs</a:t>
            </a:r>
          </a:p>
        </p:txBody>
      </p:sp>
      <p:sp>
        <p:nvSpPr>
          <p:cNvPr id="3" name="Content Placeholder 2">
            <a:extLst>
              <a:ext uri="{FF2B5EF4-FFF2-40B4-BE49-F238E27FC236}">
                <a16:creationId xmlns:a16="http://schemas.microsoft.com/office/drawing/2014/main" id="{05B3959B-1A56-A689-E200-4653C9A967E6}"/>
              </a:ext>
            </a:extLst>
          </p:cNvPr>
          <p:cNvSpPr>
            <a:spLocks noGrp="1"/>
          </p:cNvSpPr>
          <p:nvPr>
            <p:ph idx="1"/>
          </p:nvPr>
        </p:nvSpPr>
        <p:spPr/>
        <p:txBody>
          <a:bodyPr/>
          <a:lstStyle/>
          <a:p>
            <a:r>
              <a:rPr lang="en-US" dirty="0"/>
              <a:t>Create group and individual collections</a:t>
            </a:r>
          </a:p>
          <a:p>
            <a:r>
              <a:rPr lang="en-US" dirty="0"/>
              <a:t>Provide researchers with training to administer their own collections</a:t>
            </a:r>
          </a:p>
          <a:p>
            <a:r>
              <a:rPr lang="en-US" dirty="0"/>
              <a:t>Make templates and scripts to run batch deposits on researchers’ behalf</a:t>
            </a:r>
          </a:p>
          <a:p>
            <a:r>
              <a:rPr lang="en-US" dirty="0"/>
              <a:t>Maintain collections after researcher no longer actively depositing</a:t>
            </a:r>
          </a:p>
          <a:p>
            <a:r>
              <a:rPr lang="en-US" dirty="0"/>
              <a:t>Collaborate with Data Management Services and Liaisons</a:t>
            </a:r>
          </a:p>
          <a:p>
            <a:endParaRPr lang="en-US" dirty="0"/>
          </a:p>
        </p:txBody>
      </p:sp>
    </p:spTree>
    <p:extLst>
      <p:ext uri="{BB962C8B-B14F-4D97-AF65-F5344CB8AC3E}">
        <p14:creationId xmlns:p14="http://schemas.microsoft.com/office/powerpoint/2010/main" val="21434711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3A07C-AE78-2C18-748A-6B792C9A6BD2}"/>
              </a:ext>
            </a:extLst>
          </p:cNvPr>
          <p:cNvSpPr>
            <a:spLocks noGrp="1"/>
          </p:cNvSpPr>
          <p:nvPr>
            <p:ph type="title"/>
          </p:nvPr>
        </p:nvSpPr>
        <p:spPr/>
        <p:txBody>
          <a:bodyPr/>
          <a:lstStyle/>
          <a:p>
            <a:r>
              <a:rPr lang="en-US" dirty="0"/>
              <a:t>Current use of persistent identifiers</a:t>
            </a:r>
          </a:p>
        </p:txBody>
      </p:sp>
      <p:sp>
        <p:nvSpPr>
          <p:cNvPr id="3" name="Content Placeholder 2">
            <a:extLst>
              <a:ext uri="{FF2B5EF4-FFF2-40B4-BE49-F238E27FC236}">
                <a16:creationId xmlns:a16="http://schemas.microsoft.com/office/drawing/2014/main" id="{A538FC5E-3E83-7C1C-B121-3D7CDF9EB871}"/>
              </a:ext>
            </a:extLst>
          </p:cNvPr>
          <p:cNvSpPr>
            <a:spLocks noGrp="1"/>
          </p:cNvSpPr>
          <p:nvPr>
            <p:ph idx="1"/>
          </p:nvPr>
        </p:nvSpPr>
        <p:spPr/>
        <p:txBody>
          <a:bodyPr>
            <a:normAutofit/>
          </a:bodyPr>
          <a:lstStyle/>
          <a:p>
            <a:r>
              <a:rPr lang="en-US" dirty="0"/>
              <a:t>Mint handles for all collections and items - allows people to find content to our collections throughout their research</a:t>
            </a:r>
          </a:p>
          <a:p>
            <a:r>
              <a:rPr lang="en-US" dirty="0"/>
              <a:t>Include DOIs to publisher versions of OA articles - allows people to cite versions of record</a:t>
            </a:r>
          </a:p>
          <a:p>
            <a:r>
              <a:rPr lang="en-US" dirty="0"/>
              <a:t>Connect all versions of an item to the same handle with a version history – allows each version to be cited, while connecting users to most up to date research</a:t>
            </a:r>
          </a:p>
          <a:p>
            <a:endParaRPr lang="en-US" dirty="0"/>
          </a:p>
          <a:p>
            <a:endParaRPr lang="en-US" dirty="0"/>
          </a:p>
        </p:txBody>
      </p:sp>
    </p:spTree>
    <p:extLst>
      <p:ext uri="{BB962C8B-B14F-4D97-AF65-F5344CB8AC3E}">
        <p14:creationId xmlns:p14="http://schemas.microsoft.com/office/powerpoint/2010/main" val="27450503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ECF98-DB3E-1801-B6CD-5CF58A22AFE9}"/>
              </a:ext>
            </a:extLst>
          </p:cNvPr>
          <p:cNvSpPr>
            <a:spLocks noGrp="1"/>
          </p:cNvSpPr>
          <p:nvPr>
            <p:ph type="title"/>
          </p:nvPr>
        </p:nvSpPr>
        <p:spPr/>
        <p:txBody>
          <a:bodyPr/>
          <a:lstStyle/>
          <a:p>
            <a:r>
              <a:rPr lang="en-US" dirty="0"/>
              <a:t>Improving use of persistent identifiers</a:t>
            </a:r>
          </a:p>
        </p:txBody>
      </p:sp>
      <p:sp>
        <p:nvSpPr>
          <p:cNvPr id="3" name="Content Placeholder 2">
            <a:extLst>
              <a:ext uri="{FF2B5EF4-FFF2-40B4-BE49-F238E27FC236}">
                <a16:creationId xmlns:a16="http://schemas.microsoft.com/office/drawing/2014/main" id="{399657C6-45C7-7B36-5CAA-86D52FDE0FA6}"/>
              </a:ext>
            </a:extLst>
          </p:cNvPr>
          <p:cNvSpPr>
            <a:spLocks noGrp="1"/>
          </p:cNvSpPr>
          <p:nvPr>
            <p:ph idx="1"/>
          </p:nvPr>
        </p:nvSpPr>
        <p:spPr/>
        <p:txBody>
          <a:bodyPr>
            <a:normAutofit/>
          </a:bodyPr>
          <a:lstStyle/>
          <a:p>
            <a:r>
              <a:rPr lang="en-US" dirty="0"/>
              <a:t>Implement ORCID in repository to disambiguate authors and better show connections between research</a:t>
            </a:r>
          </a:p>
          <a:p>
            <a:r>
              <a:rPr lang="en-US" dirty="0"/>
              <a:t>Invest more in metadata and user interface design to connect DSpace items to related research, like data and code in other repositories</a:t>
            </a:r>
          </a:p>
          <a:p>
            <a:pPr fontAlgn="base"/>
            <a:r>
              <a:rPr lang="en-US" dirty="0"/>
              <a:t>Explore </a:t>
            </a:r>
            <a:r>
              <a:rPr lang="en-US" dirty="0">
                <a:hlinkClick r:id="rId3"/>
              </a:rPr>
              <a:t>COAR Notify</a:t>
            </a:r>
            <a:r>
              <a:rPr lang="en-US" dirty="0"/>
              <a:t>, an exciting innovation we might use to connect repositories with other OS infrastructure, like open peer review, overlay journals, and data repositories</a:t>
            </a:r>
          </a:p>
        </p:txBody>
      </p:sp>
    </p:spTree>
    <p:extLst>
      <p:ext uri="{BB962C8B-B14F-4D97-AF65-F5344CB8AC3E}">
        <p14:creationId xmlns:p14="http://schemas.microsoft.com/office/powerpoint/2010/main" val="28630065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AC1A7-D7C0-BC13-CB43-992442ED483B}"/>
              </a:ext>
            </a:extLst>
          </p:cNvPr>
          <p:cNvSpPr>
            <a:spLocks noGrp="1"/>
          </p:cNvSpPr>
          <p:nvPr>
            <p:ph type="title"/>
          </p:nvPr>
        </p:nvSpPr>
        <p:spPr/>
        <p:txBody>
          <a:bodyPr>
            <a:normAutofit/>
          </a:bodyPr>
          <a:lstStyle/>
          <a:p>
            <a:r>
              <a:rPr lang="en-US" dirty="0"/>
              <a:t>Repository uses to serve more users</a:t>
            </a:r>
          </a:p>
        </p:txBody>
      </p:sp>
      <p:sp>
        <p:nvSpPr>
          <p:cNvPr id="3" name="Content Placeholder 2">
            <a:extLst>
              <a:ext uri="{FF2B5EF4-FFF2-40B4-BE49-F238E27FC236}">
                <a16:creationId xmlns:a16="http://schemas.microsoft.com/office/drawing/2014/main" id="{F0E89082-011F-AEB1-2855-DE41DD0E7694}"/>
              </a:ext>
            </a:extLst>
          </p:cNvPr>
          <p:cNvSpPr>
            <a:spLocks noGrp="1"/>
          </p:cNvSpPr>
          <p:nvPr>
            <p:ph idx="1"/>
          </p:nvPr>
        </p:nvSpPr>
        <p:spPr/>
        <p:txBody>
          <a:bodyPr/>
          <a:lstStyle/>
          <a:p>
            <a:pPr marL="0" indent="0" fontAlgn="base">
              <a:buNone/>
            </a:pPr>
            <a:br>
              <a:rPr lang="en-US" dirty="0"/>
            </a:br>
            <a:r>
              <a:rPr lang="en-US" dirty="0"/>
              <a:t>Improving the accessibility of content, so that is actually is OPEN to everyone</a:t>
            </a:r>
          </a:p>
          <a:p>
            <a:pPr marL="0" indent="0" fontAlgn="base">
              <a:buNone/>
            </a:pPr>
            <a:endParaRPr lang="en-US" dirty="0"/>
          </a:p>
          <a:p>
            <a:pPr marL="0" indent="0" fontAlgn="base">
              <a:buNone/>
            </a:pPr>
            <a:r>
              <a:rPr lang="en-US" dirty="0"/>
              <a:t>This can go hand in hand with increasing computational access to collections</a:t>
            </a:r>
          </a:p>
          <a:p>
            <a:endParaRPr lang="en-US" dirty="0"/>
          </a:p>
          <a:p>
            <a:pPr marL="0" indent="0">
              <a:buNone/>
            </a:pPr>
            <a:r>
              <a:rPr lang="en-US" dirty="0"/>
              <a:t>Related presentation at </a:t>
            </a:r>
            <a:r>
              <a:rPr lang="en-US" dirty="0">
                <a:hlinkClick r:id="rId3"/>
              </a:rPr>
              <a:t>https://tinyurl.com/mit-accessible-oa</a:t>
            </a:r>
            <a:endParaRPr lang="en-US" dirty="0"/>
          </a:p>
          <a:p>
            <a:pPr marL="0" indent="0">
              <a:buNone/>
            </a:pPr>
            <a:endParaRPr lang="en-US" dirty="0"/>
          </a:p>
        </p:txBody>
      </p:sp>
    </p:spTree>
    <p:extLst>
      <p:ext uri="{BB962C8B-B14F-4D97-AF65-F5344CB8AC3E}">
        <p14:creationId xmlns:p14="http://schemas.microsoft.com/office/powerpoint/2010/main" val="28742587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6A86270-AFE6-0CB5-6D44-BAA899E42879}"/>
              </a:ext>
            </a:extLst>
          </p:cNvPr>
          <p:cNvSpPr>
            <a:spLocks noGrp="1"/>
          </p:cNvSpPr>
          <p:nvPr>
            <p:ph type="ctrTitle"/>
          </p:nvPr>
        </p:nvSpPr>
        <p:spPr/>
        <p:txBody>
          <a:bodyPr/>
          <a:lstStyle/>
          <a:p>
            <a:r>
              <a:rPr lang="en-US" dirty="0"/>
              <a:t>Thank you!</a:t>
            </a:r>
          </a:p>
        </p:txBody>
      </p:sp>
      <p:sp>
        <p:nvSpPr>
          <p:cNvPr id="7" name="Subtitle 6">
            <a:extLst>
              <a:ext uri="{FF2B5EF4-FFF2-40B4-BE49-F238E27FC236}">
                <a16:creationId xmlns:a16="http://schemas.microsoft.com/office/drawing/2014/main" id="{2CF76C61-D3B3-AD73-0821-282620845FB2}"/>
              </a:ext>
            </a:extLst>
          </p:cNvPr>
          <p:cNvSpPr>
            <a:spLocks noGrp="1"/>
          </p:cNvSpPr>
          <p:nvPr>
            <p:ph type="subTitle" idx="1"/>
          </p:nvPr>
        </p:nvSpPr>
        <p:spPr>
          <a:xfrm>
            <a:off x="609600" y="3011555"/>
            <a:ext cx="8534400" cy="2574597"/>
          </a:xfrm>
        </p:spPr>
        <p:txBody>
          <a:bodyPr>
            <a:normAutofit lnSpcReduction="10000"/>
          </a:bodyPr>
          <a:lstStyle/>
          <a:p>
            <a:r>
              <a:rPr lang="en-US" dirty="0"/>
              <a:t>Sadie Roosa </a:t>
            </a:r>
          </a:p>
          <a:p>
            <a:r>
              <a:rPr lang="en-US" dirty="0">
                <a:hlinkClick r:id="rId3"/>
              </a:rPr>
              <a:t>sroosa@mit.edu</a:t>
            </a:r>
            <a:endParaRPr lang="en-US" dirty="0"/>
          </a:p>
          <a:p>
            <a:endParaRPr lang="en-US" dirty="0"/>
          </a:p>
          <a:p>
            <a:r>
              <a:rPr lang="en-US" dirty="0"/>
              <a:t>Amy </a:t>
            </a:r>
            <a:r>
              <a:rPr lang="en-US" dirty="0" err="1"/>
              <a:t>Nurnberger</a:t>
            </a:r>
            <a:endParaRPr lang="en-US" dirty="0"/>
          </a:p>
          <a:p>
            <a:r>
              <a:rPr lang="en-US" dirty="0" err="1">
                <a:hlinkClick r:id="rId4"/>
              </a:rPr>
              <a:t>nurnberg@mit.edu</a:t>
            </a:r>
            <a:r>
              <a:rPr lang="en-US"/>
              <a:t> </a:t>
            </a:r>
            <a:endParaRPr lang="en-US" dirty="0"/>
          </a:p>
        </p:txBody>
      </p:sp>
    </p:spTree>
    <p:extLst>
      <p:ext uri="{BB962C8B-B14F-4D97-AF65-F5344CB8AC3E}">
        <p14:creationId xmlns:p14="http://schemas.microsoft.com/office/powerpoint/2010/main" val="584206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007DE-67F0-8C4A-B602-200CEAD2F397}"/>
              </a:ext>
            </a:extLst>
          </p:cNvPr>
          <p:cNvSpPr>
            <a:spLocks noGrp="1"/>
          </p:cNvSpPr>
          <p:nvPr>
            <p:ph type="title"/>
          </p:nvPr>
        </p:nvSpPr>
        <p:spPr>
          <a:solidFill>
            <a:schemeClr val="bg1"/>
          </a:solidFill>
        </p:spPr>
        <p:txBody>
          <a:bodyPr/>
          <a:lstStyle/>
          <a:p>
            <a:r>
              <a:rPr lang="en-US" dirty="0"/>
              <a:t>Framing within OA movement: </a:t>
            </a:r>
            <a:r>
              <a:rPr lang="en-US" dirty="0" err="1"/>
              <a:t>colours</a:t>
            </a:r>
            <a:endParaRPr lang="en-US" dirty="0"/>
          </a:p>
        </p:txBody>
      </p:sp>
      <p:pic>
        <p:nvPicPr>
          <p:cNvPr id="6" name="Picture 5" descr="Venn diagram highlighting the different levels of open access in scholarly publishing, as a function of cost to the readers and authors, copyright retention, and peer review. ">
            <a:extLst>
              <a:ext uri="{FF2B5EF4-FFF2-40B4-BE49-F238E27FC236}">
                <a16:creationId xmlns:a16="http://schemas.microsoft.com/office/drawing/2014/main" id="{679906C8-071E-499E-54EE-7F89F0F834E1}"/>
              </a:ext>
            </a:extLst>
          </p:cNvPr>
          <p:cNvPicPr>
            <a:picLocks noChangeAspect="1"/>
          </p:cNvPicPr>
          <p:nvPr/>
        </p:nvPicPr>
        <p:blipFill>
          <a:blip r:embed="rId3"/>
          <a:stretch>
            <a:fillRect/>
          </a:stretch>
        </p:blipFill>
        <p:spPr>
          <a:xfrm>
            <a:off x="715962" y="1150286"/>
            <a:ext cx="7770814" cy="5433076"/>
          </a:xfrm>
          <a:prstGeom prst="rect">
            <a:avLst/>
          </a:prstGeom>
        </p:spPr>
      </p:pic>
      <p:sp>
        <p:nvSpPr>
          <p:cNvPr id="4" name="TextBox 3">
            <a:extLst>
              <a:ext uri="{FF2B5EF4-FFF2-40B4-BE49-F238E27FC236}">
                <a16:creationId xmlns:a16="http://schemas.microsoft.com/office/drawing/2014/main" id="{63EAB6E9-F358-B655-3769-F2F8026DDBBB}"/>
              </a:ext>
            </a:extLst>
          </p:cNvPr>
          <p:cNvSpPr txBox="1"/>
          <p:nvPr/>
        </p:nvSpPr>
        <p:spPr>
          <a:xfrm rot="16200000">
            <a:off x="8694438" y="3358992"/>
            <a:ext cx="5979462" cy="1015663"/>
          </a:xfrm>
          <a:prstGeom prst="rect">
            <a:avLst/>
          </a:prstGeom>
          <a:noFill/>
        </p:spPr>
        <p:txBody>
          <a:bodyPr wrap="square" rtlCol="0">
            <a:spAutoFit/>
          </a:bodyPr>
          <a:lstStyle/>
          <a:p>
            <a:r>
              <a:rPr lang="en-US" sz="1200" dirty="0"/>
              <a:t>“Open Access </a:t>
            </a:r>
            <a:r>
              <a:rPr lang="en-US" sz="1200" dirty="0" err="1"/>
              <a:t>colours</a:t>
            </a:r>
            <a:r>
              <a:rPr lang="en-US" sz="1200" dirty="0"/>
              <a:t> Venn” Adapted from Farquharson, Jamie Ian (2018-07-31). "</a:t>
            </a:r>
            <a:r>
              <a:rPr lang="en-US" sz="1200" dirty="0">
                <a:hlinkClick r:id="rId4"/>
              </a:rPr>
              <a:t>Introducing Volcanica: The first diamond open-access journal for volcanology</a:t>
            </a:r>
            <a:r>
              <a:rPr lang="en-US" sz="1200" dirty="0"/>
              <a:t>". </a:t>
            </a:r>
            <a:r>
              <a:rPr lang="en-US" sz="1200" i="1" dirty="0" err="1"/>
              <a:t>Volcanica</a:t>
            </a:r>
            <a:r>
              <a:rPr lang="en-US" sz="1200" dirty="0"/>
              <a:t> </a:t>
            </a:r>
            <a:r>
              <a:rPr lang="en-US" sz="1200" b="1" dirty="0"/>
              <a:t>1</a:t>
            </a:r>
            <a:r>
              <a:rPr lang="en-US" sz="1200" dirty="0"/>
              <a:t> (1): </a:t>
            </a:r>
            <a:r>
              <a:rPr lang="en-US" sz="1200" dirty="0" err="1"/>
              <a:t>i</a:t>
            </a:r>
            <a:r>
              <a:rPr lang="en-US" sz="1200" dirty="0"/>
              <a:t>–ix. </a:t>
            </a:r>
            <a:r>
              <a:rPr lang="en-US" sz="1200" dirty="0">
                <a:hlinkClick r:id="rId5" tooltip="w:Digital object identifier"/>
              </a:rPr>
              <a:t>DOI</a:t>
            </a:r>
            <a:r>
              <a:rPr lang="en-US" sz="1200" dirty="0"/>
              <a:t>:</a:t>
            </a:r>
            <a:r>
              <a:rPr lang="en-US" sz="1200" dirty="0">
                <a:hlinkClick r:id="rId6"/>
              </a:rPr>
              <a:t>10.30909/vol.01.01.i-ix</a:t>
            </a:r>
            <a:r>
              <a:rPr lang="en-US" sz="1200" dirty="0"/>
              <a:t>. </a:t>
            </a:r>
            <a:r>
              <a:rPr lang="en-US" sz="1200" dirty="0">
                <a:hlinkClick r:id="rId7" tooltip="en:International Standard Serial Number"/>
              </a:rPr>
              <a:t>ISSN</a:t>
            </a:r>
            <a:r>
              <a:rPr lang="en-US" sz="1200" dirty="0"/>
              <a:t> </a:t>
            </a:r>
            <a:r>
              <a:rPr lang="en-US" sz="1200" dirty="0">
                <a:hlinkClick r:id="rId8"/>
              </a:rPr>
              <a:t>2610-3540</a:t>
            </a:r>
            <a:r>
              <a:rPr lang="en-US" sz="1200" dirty="0"/>
              <a:t>. Jamie Farquharson, </a:t>
            </a:r>
            <a:r>
              <a:rPr lang="en-US" sz="1200" dirty="0">
                <a:hlinkClick r:id="rId9"/>
              </a:rPr>
              <a:t>CC BY 4.0</a:t>
            </a:r>
            <a:r>
              <a:rPr lang="en-US" sz="1200" dirty="0"/>
              <a:t>, via Wikimedia Commons </a:t>
            </a:r>
            <a:r>
              <a:rPr lang="en-US" sz="1200" dirty="0">
                <a:hlinkClick r:id="rId10"/>
              </a:rPr>
              <a:t>https://commons.wikimedia.org/wiki/File:Open_Access_colours_Venn.png</a:t>
            </a:r>
            <a:r>
              <a:rPr lang="en-US" sz="1200" dirty="0"/>
              <a:t> </a:t>
            </a:r>
          </a:p>
        </p:txBody>
      </p:sp>
    </p:spTree>
    <p:extLst>
      <p:ext uri="{BB962C8B-B14F-4D97-AF65-F5344CB8AC3E}">
        <p14:creationId xmlns:p14="http://schemas.microsoft.com/office/powerpoint/2010/main" val="3871704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91F7B-9413-3B4B-BEAB-0719F68D2F33}"/>
              </a:ext>
            </a:extLst>
          </p:cNvPr>
          <p:cNvSpPr>
            <a:spLocks noGrp="1"/>
          </p:cNvSpPr>
          <p:nvPr>
            <p:ph type="title"/>
          </p:nvPr>
        </p:nvSpPr>
        <p:spPr/>
        <p:txBody>
          <a:bodyPr>
            <a:normAutofit fontScale="90000"/>
          </a:bodyPr>
          <a:lstStyle/>
          <a:p>
            <a:r>
              <a:rPr lang="en-US" dirty="0"/>
              <a:t>Abbreviated History of OA &amp; MIT Institutional Repository</a:t>
            </a:r>
          </a:p>
        </p:txBody>
      </p:sp>
      <p:cxnSp>
        <p:nvCxnSpPr>
          <p:cNvPr id="4" name="Google Shape;94;p19">
            <a:extLst>
              <a:ext uri="{FF2B5EF4-FFF2-40B4-BE49-F238E27FC236}">
                <a16:creationId xmlns:a16="http://schemas.microsoft.com/office/drawing/2014/main" id="{6682CBEF-EC40-85DF-CCA8-54F9059C7021}"/>
              </a:ext>
              <a:ext uri="{C183D7F6-B498-43B3-948B-1728B52AA6E4}">
                <adec:decorative xmlns:adec="http://schemas.microsoft.com/office/drawing/2017/decorative" val="1"/>
              </a:ext>
            </a:extLst>
          </p:cNvPr>
          <p:cNvCxnSpPr>
            <a:cxnSpLocks/>
          </p:cNvCxnSpPr>
          <p:nvPr/>
        </p:nvCxnSpPr>
        <p:spPr>
          <a:xfrm flipV="1">
            <a:off x="877509" y="4297600"/>
            <a:ext cx="11166854" cy="6750"/>
          </a:xfrm>
          <a:prstGeom prst="straightConnector1">
            <a:avLst/>
          </a:prstGeom>
          <a:noFill/>
          <a:ln w="76200" cap="flat" cmpd="sng">
            <a:solidFill>
              <a:schemeClr val="accent1"/>
            </a:solidFill>
            <a:prstDash val="solid"/>
            <a:round/>
            <a:headEnd type="none" w="med" len="med"/>
            <a:tailEnd type="stealth" w="med" len="med"/>
          </a:ln>
        </p:spPr>
      </p:cxnSp>
      <p:sp>
        <p:nvSpPr>
          <p:cNvPr id="5" name="Google Shape;95;p19">
            <a:extLst>
              <a:ext uri="{FF2B5EF4-FFF2-40B4-BE49-F238E27FC236}">
                <a16:creationId xmlns:a16="http://schemas.microsoft.com/office/drawing/2014/main" id="{C966FA27-186B-12BE-2FD1-C34EBAF8F3F4}"/>
              </a:ext>
            </a:extLst>
          </p:cNvPr>
          <p:cNvSpPr txBox="1"/>
          <p:nvPr/>
        </p:nvSpPr>
        <p:spPr>
          <a:xfrm>
            <a:off x="1907124" y="2308392"/>
            <a:ext cx="1699200" cy="738633"/>
          </a:xfrm>
          <a:prstGeom prst="rect">
            <a:avLst/>
          </a:prstGeom>
          <a:noFill/>
          <a:ln>
            <a:noFill/>
          </a:ln>
        </p:spPr>
        <p:txBody>
          <a:bodyPr spcFirstLastPara="1" wrap="square" lIns="91425" tIns="91425" rIns="91425" bIns="91425" anchor="b" anchorCtr="0">
            <a:spAutoFit/>
          </a:bodyPr>
          <a:lstStyle/>
          <a:p>
            <a:r>
              <a:rPr lang="en" dirty="0"/>
              <a:t>Budapest OA Initiative</a:t>
            </a:r>
            <a:endParaRPr dirty="0"/>
          </a:p>
        </p:txBody>
      </p:sp>
      <p:sp>
        <p:nvSpPr>
          <p:cNvPr id="6" name="Google Shape;96;p19">
            <a:extLst>
              <a:ext uri="{FF2B5EF4-FFF2-40B4-BE49-F238E27FC236}">
                <a16:creationId xmlns:a16="http://schemas.microsoft.com/office/drawing/2014/main" id="{36B4E74B-93A8-5B88-40D3-004551A9C735}"/>
              </a:ext>
            </a:extLst>
          </p:cNvPr>
          <p:cNvSpPr txBox="1"/>
          <p:nvPr/>
        </p:nvSpPr>
        <p:spPr>
          <a:xfrm>
            <a:off x="2679690" y="2985318"/>
            <a:ext cx="1334787" cy="1015632"/>
          </a:xfrm>
          <a:prstGeom prst="rect">
            <a:avLst/>
          </a:prstGeom>
          <a:noFill/>
          <a:ln>
            <a:noFill/>
          </a:ln>
        </p:spPr>
        <p:txBody>
          <a:bodyPr spcFirstLastPara="1" wrap="square" lIns="91425" tIns="91425" rIns="91425" bIns="91425" anchor="t" anchorCtr="0">
            <a:spAutoFit/>
          </a:bodyPr>
          <a:lstStyle/>
          <a:p>
            <a:r>
              <a:rPr lang="en" dirty="0">
                <a:solidFill>
                  <a:srgbClr val="A31F34"/>
                </a:solidFill>
              </a:rPr>
              <a:t>MIT &amp; HP launch </a:t>
            </a:r>
            <a:r>
              <a:rPr lang="en" dirty="0" err="1">
                <a:solidFill>
                  <a:srgbClr val="A31F34"/>
                </a:solidFill>
              </a:rPr>
              <a:t>DSpace</a:t>
            </a:r>
            <a:endParaRPr dirty="0">
              <a:solidFill>
                <a:srgbClr val="A31F34"/>
              </a:solidFill>
            </a:endParaRPr>
          </a:p>
        </p:txBody>
      </p:sp>
      <p:sp>
        <p:nvSpPr>
          <p:cNvPr id="7" name="Google Shape;97;p19">
            <a:extLst>
              <a:ext uri="{FF2B5EF4-FFF2-40B4-BE49-F238E27FC236}">
                <a16:creationId xmlns:a16="http://schemas.microsoft.com/office/drawing/2014/main" id="{3C71EF36-2C2A-07C2-BF24-32B8A057CFAF}"/>
              </a:ext>
            </a:extLst>
          </p:cNvPr>
          <p:cNvSpPr txBox="1"/>
          <p:nvPr/>
        </p:nvSpPr>
        <p:spPr>
          <a:xfrm>
            <a:off x="1745516" y="4709500"/>
            <a:ext cx="706800" cy="461700"/>
          </a:xfrm>
          <a:prstGeom prst="rect">
            <a:avLst/>
          </a:prstGeom>
          <a:noFill/>
          <a:ln>
            <a:noFill/>
          </a:ln>
        </p:spPr>
        <p:txBody>
          <a:bodyPr spcFirstLastPara="1" wrap="square" lIns="91425" tIns="91425" rIns="91425" bIns="91425" anchor="t" anchorCtr="0">
            <a:spAutoFit/>
          </a:bodyPr>
          <a:lstStyle/>
          <a:p>
            <a:r>
              <a:rPr lang="en" dirty="0"/>
              <a:t>2002</a:t>
            </a:r>
            <a:endParaRPr dirty="0"/>
          </a:p>
        </p:txBody>
      </p:sp>
      <p:sp>
        <p:nvSpPr>
          <p:cNvPr id="9" name="Google Shape;99;p19">
            <a:extLst>
              <a:ext uri="{FF2B5EF4-FFF2-40B4-BE49-F238E27FC236}">
                <a16:creationId xmlns:a16="http://schemas.microsoft.com/office/drawing/2014/main" id="{B38A7BA4-6E92-6ADB-7BC8-5FC9B8A30751}"/>
              </a:ext>
            </a:extLst>
          </p:cNvPr>
          <p:cNvSpPr txBox="1"/>
          <p:nvPr/>
        </p:nvSpPr>
        <p:spPr>
          <a:xfrm>
            <a:off x="7006202" y="2308392"/>
            <a:ext cx="1608000" cy="738633"/>
          </a:xfrm>
          <a:prstGeom prst="rect">
            <a:avLst/>
          </a:prstGeom>
          <a:noFill/>
          <a:ln>
            <a:noFill/>
          </a:ln>
        </p:spPr>
        <p:txBody>
          <a:bodyPr spcFirstLastPara="1" wrap="square" lIns="91425" tIns="91425" rIns="91425" bIns="91425" anchor="t" anchorCtr="0">
            <a:spAutoFit/>
          </a:bodyPr>
          <a:lstStyle/>
          <a:p>
            <a:r>
              <a:rPr lang="en" dirty="0"/>
              <a:t>OSTP (US) OA-</a:t>
            </a:r>
            <a:r>
              <a:rPr lang="en" dirty="0" err="1"/>
              <a:t>ish</a:t>
            </a:r>
            <a:r>
              <a:rPr lang="en" dirty="0"/>
              <a:t> policy</a:t>
            </a:r>
            <a:endParaRPr dirty="0"/>
          </a:p>
        </p:txBody>
      </p:sp>
      <p:sp>
        <p:nvSpPr>
          <p:cNvPr id="10" name="Google Shape;100;p19">
            <a:extLst>
              <a:ext uri="{FF2B5EF4-FFF2-40B4-BE49-F238E27FC236}">
                <a16:creationId xmlns:a16="http://schemas.microsoft.com/office/drawing/2014/main" id="{617E1912-32A1-4C43-6DCC-65D41A1B447F}"/>
              </a:ext>
            </a:extLst>
          </p:cNvPr>
          <p:cNvSpPr txBox="1"/>
          <p:nvPr/>
        </p:nvSpPr>
        <p:spPr>
          <a:xfrm>
            <a:off x="7739638" y="3262317"/>
            <a:ext cx="1467900" cy="738633"/>
          </a:xfrm>
          <a:prstGeom prst="rect">
            <a:avLst/>
          </a:prstGeom>
          <a:noFill/>
          <a:ln>
            <a:noFill/>
          </a:ln>
        </p:spPr>
        <p:txBody>
          <a:bodyPr spcFirstLastPara="1" wrap="square" lIns="91425" tIns="91425" rIns="91425" bIns="91425" anchor="t" anchorCtr="0">
            <a:spAutoFit/>
          </a:bodyPr>
          <a:lstStyle/>
          <a:p>
            <a:r>
              <a:rPr lang="en" dirty="0"/>
              <a:t>ICAR (IN) OA policy</a:t>
            </a:r>
            <a:endParaRPr dirty="0"/>
          </a:p>
        </p:txBody>
      </p:sp>
      <p:cxnSp>
        <p:nvCxnSpPr>
          <p:cNvPr id="15" name="Google Shape;106;p19">
            <a:extLst>
              <a:ext uri="{FF2B5EF4-FFF2-40B4-BE49-F238E27FC236}">
                <a16:creationId xmlns:a16="http://schemas.microsoft.com/office/drawing/2014/main" id="{E74A1F5A-183E-BC9C-030B-1AB5ABBACFF1}"/>
              </a:ext>
              <a:ext uri="{C183D7F6-B498-43B3-948B-1728B52AA6E4}">
                <adec:decorative xmlns:adec="http://schemas.microsoft.com/office/drawing/2017/decorative" val="1"/>
              </a:ext>
            </a:extLst>
          </p:cNvPr>
          <p:cNvCxnSpPr>
            <a:cxnSpLocks/>
          </p:cNvCxnSpPr>
          <p:nvPr/>
        </p:nvCxnSpPr>
        <p:spPr>
          <a:xfrm flipH="1">
            <a:off x="2098616" y="4297600"/>
            <a:ext cx="600" cy="441900"/>
          </a:xfrm>
          <a:prstGeom prst="straightConnector1">
            <a:avLst/>
          </a:prstGeom>
          <a:noFill/>
          <a:ln w="38100" cap="flat" cmpd="sng">
            <a:solidFill>
              <a:schemeClr val="accent1"/>
            </a:solidFill>
            <a:prstDash val="solid"/>
            <a:round/>
            <a:headEnd type="none" w="med" len="med"/>
            <a:tailEnd type="none" w="med" len="med"/>
          </a:ln>
        </p:spPr>
      </p:cxnSp>
      <p:cxnSp>
        <p:nvCxnSpPr>
          <p:cNvPr id="16" name="Google Shape;107;p19">
            <a:extLst>
              <a:ext uri="{FF2B5EF4-FFF2-40B4-BE49-F238E27FC236}">
                <a16:creationId xmlns:a16="http://schemas.microsoft.com/office/drawing/2014/main" id="{8F9BED90-4C65-486B-BE68-003768208276}"/>
              </a:ext>
              <a:ext uri="{C183D7F6-B498-43B3-948B-1728B52AA6E4}">
                <adec:decorative xmlns:adec="http://schemas.microsoft.com/office/drawing/2017/decorative" val="1"/>
              </a:ext>
            </a:extLst>
          </p:cNvPr>
          <p:cNvCxnSpPr>
            <a:cxnSpLocks/>
          </p:cNvCxnSpPr>
          <p:nvPr/>
        </p:nvCxnSpPr>
        <p:spPr>
          <a:xfrm flipH="1">
            <a:off x="2278695" y="3015313"/>
            <a:ext cx="9146" cy="1272837"/>
          </a:xfrm>
          <a:prstGeom prst="straightConnector1">
            <a:avLst/>
          </a:prstGeom>
          <a:noFill/>
          <a:ln w="38100" cap="flat" cmpd="sng">
            <a:solidFill>
              <a:schemeClr val="accent1"/>
            </a:solidFill>
            <a:prstDash val="solid"/>
            <a:round/>
            <a:headEnd type="none" w="med" len="med"/>
            <a:tailEnd type="none" w="med" len="med"/>
          </a:ln>
        </p:spPr>
      </p:cxnSp>
      <p:cxnSp>
        <p:nvCxnSpPr>
          <p:cNvPr id="18" name="Google Shape;109;p19">
            <a:extLst>
              <a:ext uri="{FF2B5EF4-FFF2-40B4-BE49-F238E27FC236}">
                <a16:creationId xmlns:a16="http://schemas.microsoft.com/office/drawing/2014/main" id="{7C9FEE1C-1BD9-992C-CC98-F0B357EC2DAC}"/>
              </a:ext>
              <a:ext uri="{C183D7F6-B498-43B3-948B-1728B52AA6E4}">
                <adec:decorative xmlns:adec="http://schemas.microsoft.com/office/drawing/2017/decorative" val="1"/>
              </a:ext>
            </a:extLst>
          </p:cNvPr>
          <p:cNvCxnSpPr/>
          <p:nvPr/>
        </p:nvCxnSpPr>
        <p:spPr>
          <a:xfrm flipH="1">
            <a:off x="5582590" y="4327600"/>
            <a:ext cx="1500" cy="381900"/>
          </a:xfrm>
          <a:prstGeom prst="straightConnector1">
            <a:avLst/>
          </a:prstGeom>
          <a:noFill/>
          <a:ln w="38100" cap="flat" cmpd="sng">
            <a:solidFill>
              <a:schemeClr val="accent1"/>
            </a:solidFill>
            <a:prstDash val="solid"/>
            <a:round/>
            <a:headEnd type="none" w="med" len="med"/>
            <a:tailEnd type="none" w="med" len="med"/>
          </a:ln>
        </p:spPr>
      </p:cxnSp>
      <p:cxnSp>
        <p:nvCxnSpPr>
          <p:cNvPr id="19" name="Google Shape;110;p19">
            <a:extLst>
              <a:ext uri="{FF2B5EF4-FFF2-40B4-BE49-F238E27FC236}">
                <a16:creationId xmlns:a16="http://schemas.microsoft.com/office/drawing/2014/main" id="{2B2CE595-0134-A9F3-A118-6C27990C63A2}"/>
              </a:ext>
              <a:ext uri="{C183D7F6-B498-43B3-948B-1728B52AA6E4}">
                <adec:decorative xmlns:adec="http://schemas.microsoft.com/office/drawing/2017/decorative" val="1"/>
              </a:ext>
            </a:extLst>
          </p:cNvPr>
          <p:cNvCxnSpPr>
            <a:cxnSpLocks/>
          </p:cNvCxnSpPr>
          <p:nvPr/>
        </p:nvCxnSpPr>
        <p:spPr>
          <a:xfrm flipH="1">
            <a:off x="4896675" y="3942450"/>
            <a:ext cx="1500" cy="381900"/>
          </a:xfrm>
          <a:prstGeom prst="straightConnector1">
            <a:avLst/>
          </a:prstGeom>
          <a:noFill/>
          <a:ln w="38100" cap="flat" cmpd="sng">
            <a:solidFill>
              <a:schemeClr val="accent1"/>
            </a:solidFill>
            <a:prstDash val="solid"/>
            <a:round/>
            <a:headEnd type="none" w="med" len="med"/>
            <a:tailEnd type="none" w="med" len="med"/>
          </a:ln>
        </p:spPr>
      </p:cxnSp>
      <p:cxnSp>
        <p:nvCxnSpPr>
          <p:cNvPr id="21" name="Google Shape;112;p19">
            <a:extLst>
              <a:ext uri="{FF2B5EF4-FFF2-40B4-BE49-F238E27FC236}">
                <a16:creationId xmlns:a16="http://schemas.microsoft.com/office/drawing/2014/main" id="{6A3E64A0-5508-A1BB-9127-39C561F7D743}"/>
              </a:ext>
              <a:ext uri="{C183D7F6-B498-43B3-948B-1728B52AA6E4}">
                <adec:decorative xmlns:adec="http://schemas.microsoft.com/office/drawing/2017/decorative" val="1"/>
              </a:ext>
            </a:extLst>
          </p:cNvPr>
          <p:cNvCxnSpPr/>
          <p:nvPr/>
        </p:nvCxnSpPr>
        <p:spPr>
          <a:xfrm flipH="1">
            <a:off x="8848651" y="4327600"/>
            <a:ext cx="1500" cy="381900"/>
          </a:xfrm>
          <a:prstGeom prst="straightConnector1">
            <a:avLst/>
          </a:prstGeom>
          <a:noFill/>
          <a:ln w="38100" cap="flat" cmpd="sng">
            <a:solidFill>
              <a:schemeClr val="accent1"/>
            </a:solidFill>
            <a:prstDash val="solid"/>
            <a:round/>
            <a:headEnd type="none" w="med" len="med"/>
            <a:tailEnd type="none" w="med" len="med"/>
          </a:ln>
        </p:spPr>
      </p:cxnSp>
      <p:cxnSp>
        <p:nvCxnSpPr>
          <p:cNvPr id="22" name="Google Shape;113;p19">
            <a:extLst>
              <a:ext uri="{FF2B5EF4-FFF2-40B4-BE49-F238E27FC236}">
                <a16:creationId xmlns:a16="http://schemas.microsoft.com/office/drawing/2014/main" id="{E765A365-E3EC-0E4B-F015-DB88675E4D25}"/>
              </a:ext>
              <a:ext uri="{C183D7F6-B498-43B3-948B-1728B52AA6E4}">
                <adec:decorative xmlns:adec="http://schemas.microsoft.com/office/drawing/2017/decorative" val="1"/>
              </a:ext>
            </a:extLst>
          </p:cNvPr>
          <p:cNvCxnSpPr/>
          <p:nvPr/>
        </p:nvCxnSpPr>
        <p:spPr>
          <a:xfrm flipH="1">
            <a:off x="9567622" y="3942450"/>
            <a:ext cx="1500" cy="381900"/>
          </a:xfrm>
          <a:prstGeom prst="straightConnector1">
            <a:avLst/>
          </a:prstGeom>
          <a:noFill/>
          <a:ln w="38100" cap="flat" cmpd="sng">
            <a:solidFill>
              <a:schemeClr val="accent1"/>
            </a:solidFill>
            <a:prstDash val="solid"/>
            <a:round/>
            <a:headEnd type="none" w="med" len="med"/>
            <a:tailEnd type="none" w="med" len="med"/>
          </a:ln>
        </p:spPr>
      </p:cxnSp>
      <p:sp>
        <p:nvSpPr>
          <p:cNvPr id="25" name="Google Shape;116;p19">
            <a:extLst>
              <a:ext uri="{FF2B5EF4-FFF2-40B4-BE49-F238E27FC236}">
                <a16:creationId xmlns:a16="http://schemas.microsoft.com/office/drawing/2014/main" id="{DD63724B-DB08-0966-0984-DADA8C76C1D5}"/>
              </a:ext>
            </a:extLst>
          </p:cNvPr>
          <p:cNvSpPr txBox="1"/>
          <p:nvPr/>
        </p:nvSpPr>
        <p:spPr>
          <a:xfrm>
            <a:off x="5229940" y="4709500"/>
            <a:ext cx="706800" cy="461700"/>
          </a:xfrm>
          <a:prstGeom prst="rect">
            <a:avLst/>
          </a:prstGeom>
          <a:noFill/>
          <a:ln>
            <a:noFill/>
          </a:ln>
        </p:spPr>
        <p:txBody>
          <a:bodyPr spcFirstLastPara="1" wrap="square" lIns="91425" tIns="91425" rIns="91425" bIns="91425" anchor="t" anchorCtr="0">
            <a:spAutoFit/>
          </a:bodyPr>
          <a:lstStyle/>
          <a:p>
            <a:r>
              <a:rPr lang="en" dirty="0"/>
              <a:t>2007</a:t>
            </a:r>
            <a:endParaRPr dirty="0"/>
          </a:p>
        </p:txBody>
      </p:sp>
      <p:sp>
        <p:nvSpPr>
          <p:cNvPr id="26" name="Google Shape;117;p19">
            <a:extLst>
              <a:ext uri="{FF2B5EF4-FFF2-40B4-BE49-F238E27FC236}">
                <a16:creationId xmlns:a16="http://schemas.microsoft.com/office/drawing/2014/main" id="{6AD274A1-2363-5892-C3DB-1C1C773113F7}"/>
              </a:ext>
            </a:extLst>
          </p:cNvPr>
          <p:cNvSpPr txBox="1"/>
          <p:nvPr/>
        </p:nvSpPr>
        <p:spPr>
          <a:xfrm>
            <a:off x="8495251" y="4706440"/>
            <a:ext cx="706800" cy="461700"/>
          </a:xfrm>
          <a:prstGeom prst="rect">
            <a:avLst/>
          </a:prstGeom>
          <a:noFill/>
          <a:ln>
            <a:noFill/>
          </a:ln>
        </p:spPr>
        <p:txBody>
          <a:bodyPr spcFirstLastPara="1" wrap="square" lIns="91425" tIns="91425" rIns="91425" bIns="91425" anchor="t" anchorCtr="0">
            <a:spAutoFit/>
          </a:bodyPr>
          <a:lstStyle/>
          <a:p>
            <a:r>
              <a:rPr lang="en" dirty="0"/>
              <a:t>2016</a:t>
            </a:r>
            <a:endParaRPr dirty="0"/>
          </a:p>
        </p:txBody>
      </p:sp>
      <p:cxnSp>
        <p:nvCxnSpPr>
          <p:cNvPr id="27" name="Google Shape;118;p19">
            <a:extLst>
              <a:ext uri="{FF2B5EF4-FFF2-40B4-BE49-F238E27FC236}">
                <a16:creationId xmlns:a16="http://schemas.microsoft.com/office/drawing/2014/main" id="{1D2648E9-F002-014B-3421-FBFF2A0195CF}"/>
              </a:ext>
              <a:ext uri="{C183D7F6-B498-43B3-948B-1728B52AA6E4}">
                <adec:decorative xmlns:adec="http://schemas.microsoft.com/office/drawing/2017/decorative" val="1"/>
              </a:ext>
            </a:extLst>
          </p:cNvPr>
          <p:cNvCxnSpPr/>
          <p:nvPr/>
        </p:nvCxnSpPr>
        <p:spPr>
          <a:xfrm>
            <a:off x="5980365" y="2974150"/>
            <a:ext cx="4500" cy="1301400"/>
          </a:xfrm>
          <a:prstGeom prst="straightConnector1">
            <a:avLst/>
          </a:prstGeom>
          <a:noFill/>
          <a:ln w="38100" cap="flat" cmpd="sng">
            <a:solidFill>
              <a:schemeClr val="accent1"/>
            </a:solidFill>
            <a:prstDash val="solid"/>
            <a:round/>
            <a:headEnd type="none" w="med" len="med"/>
            <a:tailEnd type="none" w="med" len="med"/>
          </a:ln>
        </p:spPr>
      </p:cxnSp>
      <p:cxnSp>
        <p:nvCxnSpPr>
          <p:cNvPr id="28" name="Google Shape;119;p19">
            <a:extLst>
              <a:ext uri="{FF2B5EF4-FFF2-40B4-BE49-F238E27FC236}">
                <a16:creationId xmlns:a16="http://schemas.microsoft.com/office/drawing/2014/main" id="{FE2329FA-8420-11AD-E59D-7F828715DE2D}"/>
              </a:ext>
              <a:ext uri="{C183D7F6-B498-43B3-948B-1728B52AA6E4}">
                <adec:decorative xmlns:adec="http://schemas.microsoft.com/office/drawing/2017/decorative" val="1"/>
              </a:ext>
            </a:extLst>
          </p:cNvPr>
          <p:cNvCxnSpPr/>
          <p:nvPr/>
        </p:nvCxnSpPr>
        <p:spPr>
          <a:xfrm flipH="1">
            <a:off x="1439400" y="3942450"/>
            <a:ext cx="1500" cy="381900"/>
          </a:xfrm>
          <a:prstGeom prst="straightConnector1">
            <a:avLst/>
          </a:prstGeom>
          <a:noFill/>
          <a:ln w="38100" cap="flat" cmpd="sng">
            <a:solidFill>
              <a:schemeClr val="accent1"/>
            </a:solidFill>
            <a:prstDash val="solid"/>
            <a:round/>
            <a:headEnd type="none" w="med" len="med"/>
            <a:tailEnd type="none" w="med" len="med"/>
          </a:ln>
        </p:spPr>
      </p:cxnSp>
      <p:sp>
        <p:nvSpPr>
          <p:cNvPr id="32" name="Google Shape;123;p19">
            <a:extLst>
              <a:ext uri="{FF2B5EF4-FFF2-40B4-BE49-F238E27FC236}">
                <a16:creationId xmlns:a16="http://schemas.microsoft.com/office/drawing/2014/main" id="{345AD7FD-9E10-C2EC-E1BB-033239620368}"/>
              </a:ext>
            </a:extLst>
          </p:cNvPr>
          <p:cNvSpPr txBox="1"/>
          <p:nvPr/>
        </p:nvSpPr>
        <p:spPr>
          <a:xfrm>
            <a:off x="8622812" y="2308392"/>
            <a:ext cx="1096800" cy="738633"/>
          </a:xfrm>
          <a:prstGeom prst="rect">
            <a:avLst/>
          </a:prstGeom>
          <a:noFill/>
          <a:ln>
            <a:noFill/>
          </a:ln>
        </p:spPr>
        <p:txBody>
          <a:bodyPr spcFirstLastPara="1" wrap="square" lIns="91425" tIns="91425" rIns="91425" bIns="91425" anchor="t" anchorCtr="0">
            <a:spAutoFit/>
          </a:bodyPr>
          <a:lstStyle/>
          <a:p>
            <a:r>
              <a:rPr lang="en" dirty="0"/>
              <a:t>H2020 (EU)</a:t>
            </a:r>
            <a:endParaRPr dirty="0"/>
          </a:p>
        </p:txBody>
      </p:sp>
      <p:cxnSp>
        <p:nvCxnSpPr>
          <p:cNvPr id="36" name="Google Shape;127;p19">
            <a:extLst>
              <a:ext uri="{FF2B5EF4-FFF2-40B4-BE49-F238E27FC236}">
                <a16:creationId xmlns:a16="http://schemas.microsoft.com/office/drawing/2014/main" id="{8FD1F171-21A2-340C-04D3-3073828A77FC}"/>
              </a:ext>
              <a:ext uri="{C183D7F6-B498-43B3-948B-1728B52AA6E4}">
                <adec:decorative xmlns:adec="http://schemas.microsoft.com/office/drawing/2017/decorative" val="1"/>
              </a:ext>
            </a:extLst>
          </p:cNvPr>
          <p:cNvCxnSpPr/>
          <p:nvPr/>
        </p:nvCxnSpPr>
        <p:spPr>
          <a:xfrm flipH="1">
            <a:off x="8327370" y="3942450"/>
            <a:ext cx="1500" cy="381900"/>
          </a:xfrm>
          <a:prstGeom prst="straightConnector1">
            <a:avLst/>
          </a:prstGeom>
          <a:noFill/>
          <a:ln w="38100" cap="flat" cmpd="sng">
            <a:solidFill>
              <a:schemeClr val="accent1"/>
            </a:solidFill>
            <a:prstDash val="solid"/>
            <a:round/>
            <a:headEnd type="none" w="med" len="med"/>
            <a:tailEnd type="none" w="med" len="med"/>
          </a:ln>
        </p:spPr>
      </p:cxnSp>
      <p:cxnSp>
        <p:nvCxnSpPr>
          <p:cNvPr id="39" name="Google Shape;115;p19">
            <a:extLst>
              <a:ext uri="{FF2B5EF4-FFF2-40B4-BE49-F238E27FC236}">
                <a16:creationId xmlns:a16="http://schemas.microsoft.com/office/drawing/2014/main" id="{404E5C30-E2BE-EDFB-C383-96F157D28DB5}"/>
              </a:ext>
              <a:ext uri="{C183D7F6-B498-43B3-948B-1728B52AA6E4}">
                <adec:decorative xmlns:adec="http://schemas.microsoft.com/office/drawing/2017/decorative" val="1"/>
              </a:ext>
            </a:extLst>
          </p:cNvPr>
          <p:cNvCxnSpPr>
            <a:cxnSpLocks/>
          </p:cNvCxnSpPr>
          <p:nvPr/>
        </p:nvCxnSpPr>
        <p:spPr>
          <a:xfrm>
            <a:off x="82500" y="4304126"/>
            <a:ext cx="795009" cy="224"/>
          </a:xfrm>
          <a:prstGeom prst="straightConnector1">
            <a:avLst/>
          </a:prstGeom>
          <a:noFill/>
          <a:ln w="76200" cap="flat" cmpd="sng">
            <a:solidFill>
              <a:schemeClr val="accent1"/>
            </a:solidFill>
            <a:prstDash val="sysDot"/>
            <a:round/>
            <a:headEnd type="stealth" w="med" len="med"/>
            <a:tailEnd type="none" w="med" len="med"/>
          </a:ln>
        </p:spPr>
      </p:cxnSp>
      <p:sp>
        <p:nvSpPr>
          <p:cNvPr id="44" name="Google Shape;97;p19">
            <a:extLst>
              <a:ext uri="{FF2B5EF4-FFF2-40B4-BE49-F238E27FC236}">
                <a16:creationId xmlns:a16="http://schemas.microsoft.com/office/drawing/2014/main" id="{6FDD15A9-C6F8-A192-5EFA-BB2BC5F4EEBB}"/>
              </a:ext>
            </a:extLst>
          </p:cNvPr>
          <p:cNvSpPr txBox="1"/>
          <p:nvPr/>
        </p:nvSpPr>
        <p:spPr>
          <a:xfrm>
            <a:off x="170709" y="4709500"/>
            <a:ext cx="706800" cy="461700"/>
          </a:xfrm>
          <a:prstGeom prst="rect">
            <a:avLst/>
          </a:prstGeom>
          <a:noFill/>
          <a:ln>
            <a:noFill/>
          </a:ln>
        </p:spPr>
        <p:txBody>
          <a:bodyPr spcFirstLastPara="1" wrap="square" lIns="91425" tIns="91425" rIns="91425" bIns="91425" anchor="t" anchorCtr="0">
            <a:spAutoFit/>
          </a:bodyPr>
          <a:lstStyle/>
          <a:p>
            <a:r>
              <a:rPr lang="en" dirty="0"/>
              <a:t>1910</a:t>
            </a:r>
            <a:endParaRPr dirty="0"/>
          </a:p>
        </p:txBody>
      </p:sp>
      <p:cxnSp>
        <p:nvCxnSpPr>
          <p:cNvPr id="45" name="Google Shape;106;p19">
            <a:extLst>
              <a:ext uri="{FF2B5EF4-FFF2-40B4-BE49-F238E27FC236}">
                <a16:creationId xmlns:a16="http://schemas.microsoft.com/office/drawing/2014/main" id="{1697828E-189A-704B-C714-616D267B335A}"/>
              </a:ext>
              <a:ext uri="{C183D7F6-B498-43B3-948B-1728B52AA6E4}">
                <adec:decorative xmlns:adec="http://schemas.microsoft.com/office/drawing/2017/decorative" val="1"/>
              </a:ext>
            </a:extLst>
          </p:cNvPr>
          <p:cNvCxnSpPr>
            <a:cxnSpLocks/>
          </p:cNvCxnSpPr>
          <p:nvPr/>
        </p:nvCxnSpPr>
        <p:spPr>
          <a:xfrm flipH="1">
            <a:off x="523809" y="4297600"/>
            <a:ext cx="600" cy="441900"/>
          </a:xfrm>
          <a:prstGeom prst="straightConnector1">
            <a:avLst/>
          </a:prstGeom>
          <a:noFill/>
          <a:ln w="38100" cap="flat" cmpd="sng">
            <a:solidFill>
              <a:schemeClr val="accent1"/>
            </a:solidFill>
            <a:prstDash val="solid"/>
            <a:round/>
            <a:headEnd type="none" w="med" len="med"/>
            <a:tailEnd type="none" w="med" len="med"/>
          </a:ln>
        </p:spPr>
      </p:cxnSp>
      <p:sp>
        <p:nvSpPr>
          <p:cNvPr id="47" name="Google Shape;96;p19">
            <a:extLst>
              <a:ext uri="{FF2B5EF4-FFF2-40B4-BE49-F238E27FC236}">
                <a16:creationId xmlns:a16="http://schemas.microsoft.com/office/drawing/2014/main" id="{DB2C26AF-0FF8-1874-E0E3-CB1042A70962}"/>
              </a:ext>
            </a:extLst>
          </p:cNvPr>
          <p:cNvSpPr txBox="1"/>
          <p:nvPr/>
        </p:nvSpPr>
        <p:spPr>
          <a:xfrm>
            <a:off x="58947" y="1754394"/>
            <a:ext cx="1847152" cy="1292631"/>
          </a:xfrm>
          <a:prstGeom prst="rect">
            <a:avLst/>
          </a:prstGeom>
          <a:noFill/>
          <a:ln>
            <a:noFill/>
          </a:ln>
        </p:spPr>
        <p:txBody>
          <a:bodyPr spcFirstLastPara="1" wrap="square" lIns="91425" tIns="91425" rIns="91425" bIns="91425" anchor="b" anchorCtr="0">
            <a:spAutoFit/>
          </a:bodyPr>
          <a:lstStyle/>
          <a:p>
            <a:r>
              <a:rPr lang="en" i="1" dirty="0"/>
              <a:t>H</a:t>
            </a:r>
            <a:r>
              <a:rPr lang="en-US" i="1" dirty="0" err="1"/>
              <a:t>i</a:t>
            </a:r>
            <a:r>
              <a:rPr lang="en" i="1" dirty="0" err="1"/>
              <a:t>nd</a:t>
            </a:r>
            <a:r>
              <a:rPr lang="en" i="1" dirty="0"/>
              <a:t> Swaraj</a:t>
            </a:r>
            <a:r>
              <a:rPr lang="en" dirty="0"/>
              <a:t> (</a:t>
            </a:r>
            <a:r>
              <a:rPr lang="en" dirty="0" err="1"/>
              <a:t>eng</a:t>
            </a:r>
            <a:r>
              <a:rPr lang="en" dirty="0"/>
              <a:t>) published, “No Rights Reserved”</a:t>
            </a:r>
            <a:r>
              <a:rPr lang="en" baseline="30000" dirty="0"/>
              <a:t>*</a:t>
            </a:r>
            <a:endParaRPr i="1" dirty="0"/>
          </a:p>
        </p:txBody>
      </p:sp>
      <p:cxnSp>
        <p:nvCxnSpPr>
          <p:cNvPr id="48" name="Google Shape;107;p19">
            <a:extLst>
              <a:ext uri="{FF2B5EF4-FFF2-40B4-BE49-F238E27FC236}">
                <a16:creationId xmlns:a16="http://schemas.microsoft.com/office/drawing/2014/main" id="{2707FA68-108C-D76C-B6F4-6F0B7328531B}"/>
              </a:ext>
              <a:ext uri="{C183D7F6-B498-43B3-948B-1728B52AA6E4}">
                <adec:decorative xmlns:adec="http://schemas.microsoft.com/office/drawing/2017/decorative" val="1"/>
              </a:ext>
            </a:extLst>
          </p:cNvPr>
          <p:cNvCxnSpPr>
            <a:cxnSpLocks/>
          </p:cNvCxnSpPr>
          <p:nvPr/>
        </p:nvCxnSpPr>
        <p:spPr>
          <a:xfrm flipH="1">
            <a:off x="516560" y="2974150"/>
            <a:ext cx="12600" cy="1314000"/>
          </a:xfrm>
          <a:prstGeom prst="straightConnector1">
            <a:avLst/>
          </a:prstGeom>
          <a:noFill/>
          <a:ln w="38100" cap="flat" cmpd="sng">
            <a:solidFill>
              <a:schemeClr val="accent1"/>
            </a:solidFill>
            <a:prstDash val="solid"/>
            <a:round/>
            <a:headEnd type="none" w="med" len="med"/>
            <a:tailEnd type="none" w="med" len="med"/>
          </a:ln>
        </p:spPr>
      </p:cxnSp>
      <p:sp>
        <p:nvSpPr>
          <p:cNvPr id="49" name="TextBox 48">
            <a:extLst>
              <a:ext uri="{FF2B5EF4-FFF2-40B4-BE49-F238E27FC236}">
                <a16:creationId xmlns:a16="http://schemas.microsoft.com/office/drawing/2014/main" id="{D04D3FF9-3FE6-7F76-BF8C-48743FCA1693}"/>
              </a:ext>
            </a:extLst>
          </p:cNvPr>
          <p:cNvSpPr txBox="1"/>
          <p:nvPr/>
        </p:nvSpPr>
        <p:spPr>
          <a:xfrm>
            <a:off x="14337" y="6583362"/>
            <a:ext cx="7596951" cy="246221"/>
          </a:xfrm>
          <a:prstGeom prst="rect">
            <a:avLst/>
          </a:prstGeom>
          <a:noFill/>
        </p:spPr>
        <p:txBody>
          <a:bodyPr wrap="none" rtlCol="0">
            <a:spAutoFit/>
          </a:bodyPr>
          <a:lstStyle/>
          <a:p>
            <a:r>
              <a:rPr lang="en-US" sz="1000" dirty="0"/>
              <a:t>* </a:t>
            </a:r>
            <a:r>
              <a:rPr lang="en-US" sz="1000" i="1" dirty="0">
                <a:hlinkClick r:id="rId3"/>
              </a:rPr>
              <a:t>"Would Gandhi have been a Wikipedian?"</a:t>
            </a:r>
            <a:r>
              <a:rPr lang="en-US" sz="1000" i="1" dirty="0"/>
              <a:t>. </a:t>
            </a:r>
            <a:r>
              <a:rPr lang="en-US" sz="1000" i="1" dirty="0">
                <a:hlinkClick r:id="rId4" tooltip="The Indian Express"/>
              </a:rPr>
              <a:t>The Indian Express</a:t>
            </a:r>
            <a:r>
              <a:rPr lang="en-US" sz="1000" i="1" dirty="0"/>
              <a:t>. 17 January 2012. </a:t>
            </a:r>
            <a:r>
              <a:rPr lang="en-US" sz="1000" i="1" dirty="0">
                <a:hlinkClick r:id="rId5"/>
              </a:rPr>
              <a:t>Archived</a:t>
            </a:r>
            <a:r>
              <a:rPr lang="en-US" sz="1000" i="1" dirty="0"/>
              <a:t> from the original on 9 December 2012.</a:t>
            </a:r>
            <a:endParaRPr lang="en-US" sz="1000" dirty="0"/>
          </a:p>
        </p:txBody>
      </p:sp>
      <p:sp>
        <p:nvSpPr>
          <p:cNvPr id="52" name="Google Shape;97;p19">
            <a:extLst>
              <a:ext uri="{FF2B5EF4-FFF2-40B4-BE49-F238E27FC236}">
                <a16:creationId xmlns:a16="http://schemas.microsoft.com/office/drawing/2014/main" id="{2F13B5FE-4DED-0386-3A34-178479A6AE4F}"/>
              </a:ext>
            </a:extLst>
          </p:cNvPr>
          <p:cNvSpPr txBox="1"/>
          <p:nvPr/>
        </p:nvSpPr>
        <p:spPr>
          <a:xfrm>
            <a:off x="1091461" y="4709500"/>
            <a:ext cx="706800" cy="461700"/>
          </a:xfrm>
          <a:prstGeom prst="rect">
            <a:avLst/>
          </a:prstGeom>
          <a:noFill/>
          <a:ln>
            <a:noFill/>
          </a:ln>
        </p:spPr>
        <p:txBody>
          <a:bodyPr spcFirstLastPara="1" wrap="square" lIns="91425" tIns="91425" rIns="91425" bIns="91425" anchor="t" anchorCtr="0">
            <a:spAutoFit/>
          </a:bodyPr>
          <a:lstStyle/>
          <a:p>
            <a:r>
              <a:rPr lang="en" dirty="0"/>
              <a:t>1991</a:t>
            </a:r>
            <a:endParaRPr dirty="0"/>
          </a:p>
        </p:txBody>
      </p:sp>
      <p:cxnSp>
        <p:nvCxnSpPr>
          <p:cNvPr id="53" name="Google Shape;106;p19">
            <a:extLst>
              <a:ext uri="{FF2B5EF4-FFF2-40B4-BE49-F238E27FC236}">
                <a16:creationId xmlns:a16="http://schemas.microsoft.com/office/drawing/2014/main" id="{2F3C4006-6E6D-7FD6-C3AC-BF2B356E0994}"/>
              </a:ext>
              <a:ext uri="{C183D7F6-B498-43B3-948B-1728B52AA6E4}">
                <adec:decorative xmlns:adec="http://schemas.microsoft.com/office/drawing/2017/decorative" val="1"/>
              </a:ext>
            </a:extLst>
          </p:cNvPr>
          <p:cNvCxnSpPr>
            <a:cxnSpLocks/>
          </p:cNvCxnSpPr>
          <p:nvPr/>
        </p:nvCxnSpPr>
        <p:spPr>
          <a:xfrm flipH="1">
            <a:off x="1444561" y="4292832"/>
            <a:ext cx="600" cy="441900"/>
          </a:xfrm>
          <a:prstGeom prst="straightConnector1">
            <a:avLst/>
          </a:prstGeom>
          <a:noFill/>
          <a:ln w="38100" cap="flat" cmpd="sng">
            <a:solidFill>
              <a:schemeClr val="accent1"/>
            </a:solidFill>
            <a:prstDash val="solid"/>
            <a:round/>
            <a:headEnd type="none" w="med" len="med"/>
            <a:tailEnd type="none" w="med" len="med"/>
          </a:ln>
        </p:spPr>
      </p:cxnSp>
      <p:sp>
        <p:nvSpPr>
          <p:cNvPr id="54" name="Google Shape;95;p19">
            <a:extLst>
              <a:ext uri="{FF2B5EF4-FFF2-40B4-BE49-F238E27FC236}">
                <a16:creationId xmlns:a16="http://schemas.microsoft.com/office/drawing/2014/main" id="{7F3E0679-C0D6-EC6D-0AD3-C76CE58F6928}"/>
              </a:ext>
            </a:extLst>
          </p:cNvPr>
          <p:cNvSpPr txBox="1"/>
          <p:nvPr/>
        </p:nvSpPr>
        <p:spPr>
          <a:xfrm>
            <a:off x="883157" y="3539315"/>
            <a:ext cx="1699200" cy="461635"/>
          </a:xfrm>
          <a:prstGeom prst="rect">
            <a:avLst/>
          </a:prstGeom>
          <a:noFill/>
          <a:ln>
            <a:noFill/>
          </a:ln>
        </p:spPr>
        <p:txBody>
          <a:bodyPr spcFirstLastPara="1" wrap="square" lIns="91425" tIns="91425" rIns="91425" bIns="91425" anchor="t" anchorCtr="0">
            <a:spAutoFit/>
          </a:bodyPr>
          <a:lstStyle/>
          <a:p>
            <a:r>
              <a:rPr lang="en" dirty="0" err="1"/>
              <a:t>arXiv.org</a:t>
            </a:r>
            <a:endParaRPr dirty="0"/>
          </a:p>
        </p:txBody>
      </p:sp>
      <p:sp>
        <p:nvSpPr>
          <p:cNvPr id="57" name="Google Shape;96;p19">
            <a:extLst>
              <a:ext uri="{FF2B5EF4-FFF2-40B4-BE49-F238E27FC236}">
                <a16:creationId xmlns:a16="http://schemas.microsoft.com/office/drawing/2014/main" id="{F3DD7C6B-F260-8D1E-B52D-17C199D13F7E}"/>
              </a:ext>
            </a:extLst>
          </p:cNvPr>
          <p:cNvSpPr txBox="1"/>
          <p:nvPr/>
        </p:nvSpPr>
        <p:spPr>
          <a:xfrm>
            <a:off x="3803508" y="2308392"/>
            <a:ext cx="1334787" cy="738633"/>
          </a:xfrm>
          <a:prstGeom prst="rect">
            <a:avLst/>
          </a:prstGeom>
          <a:noFill/>
          <a:ln>
            <a:noFill/>
          </a:ln>
        </p:spPr>
        <p:txBody>
          <a:bodyPr spcFirstLastPara="1" wrap="square" lIns="91425" tIns="91425" rIns="91425" bIns="91425" anchor="t" anchorCtr="0">
            <a:spAutoFit/>
          </a:bodyPr>
          <a:lstStyle/>
          <a:p>
            <a:r>
              <a:rPr lang="en" dirty="0" err="1">
                <a:solidFill>
                  <a:srgbClr val="A31F34"/>
                </a:solidFill>
              </a:rPr>
              <a:t>DSpace</a:t>
            </a:r>
            <a:r>
              <a:rPr lang="en" dirty="0">
                <a:solidFill>
                  <a:srgbClr val="A31F34"/>
                </a:solidFill>
              </a:rPr>
              <a:t> Federation</a:t>
            </a:r>
            <a:endParaRPr dirty="0">
              <a:solidFill>
                <a:srgbClr val="A31F34"/>
              </a:solidFill>
            </a:endParaRPr>
          </a:p>
        </p:txBody>
      </p:sp>
      <p:sp>
        <p:nvSpPr>
          <p:cNvPr id="58" name="Google Shape;96;p19">
            <a:extLst>
              <a:ext uri="{FF2B5EF4-FFF2-40B4-BE49-F238E27FC236}">
                <a16:creationId xmlns:a16="http://schemas.microsoft.com/office/drawing/2014/main" id="{DDB69B74-8143-448E-9302-4CE6395858B9}"/>
              </a:ext>
            </a:extLst>
          </p:cNvPr>
          <p:cNvSpPr txBox="1"/>
          <p:nvPr/>
        </p:nvSpPr>
        <p:spPr>
          <a:xfrm>
            <a:off x="4632804" y="2985318"/>
            <a:ext cx="1527475" cy="1015632"/>
          </a:xfrm>
          <a:prstGeom prst="rect">
            <a:avLst/>
          </a:prstGeom>
          <a:noFill/>
          <a:ln>
            <a:noFill/>
          </a:ln>
        </p:spPr>
        <p:txBody>
          <a:bodyPr spcFirstLastPara="1" wrap="square" lIns="91425" tIns="91425" rIns="91425" bIns="91425" anchor="t" anchorCtr="0">
            <a:spAutoFit/>
          </a:bodyPr>
          <a:lstStyle/>
          <a:p>
            <a:r>
              <a:rPr lang="en" dirty="0">
                <a:solidFill>
                  <a:srgbClr val="A31F34"/>
                </a:solidFill>
              </a:rPr>
              <a:t>IQSS metadata exchange</a:t>
            </a:r>
            <a:endParaRPr dirty="0">
              <a:solidFill>
                <a:srgbClr val="A31F34"/>
              </a:solidFill>
            </a:endParaRPr>
          </a:p>
        </p:txBody>
      </p:sp>
      <p:sp>
        <p:nvSpPr>
          <p:cNvPr id="59" name="Google Shape;96;p19">
            <a:extLst>
              <a:ext uri="{FF2B5EF4-FFF2-40B4-BE49-F238E27FC236}">
                <a16:creationId xmlns:a16="http://schemas.microsoft.com/office/drawing/2014/main" id="{8DA7D2AF-D070-916F-1023-4097BDE8C3E7}"/>
              </a:ext>
            </a:extLst>
          </p:cNvPr>
          <p:cNvSpPr txBox="1"/>
          <p:nvPr/>
        </p:nvSpPr>
        <p:spPr>
          <a:xfrm>
            <a:off x="5329456" y="2308392"/>
            <a:ext cx="1334787" cy="738633"/>
          </a:xfrm>
          <a:prstGeom prst="rect">
            <a:avLst/>
          </a:prstGeom>
          <a:noFill/>
          <a:ln>
            <a:noFill/>
          </a:ln>
        </p:spPr>
        <p:txBody>
          <a:bodyPr spcFirstLastPara="1" wrap="square" lIns="91425" tIns="91425" rIns="91425" bIns="91425" anchor="t" anchorCtr="0">
            <a:spAutoFit/>
          </a:bodyPr>
          <a:lstStyle/>
          <a:p>
            <a:r>
              <a:rPr lang="en" dirty="0" err="1">
                <a:solidFill>
                  <a:srgbClr val="A31F34"/>
                </a:solidFill>
              </a:rPr>
              <a:t>DSpace</a:t>
            </a:r>
            <a:r>
              <a:rPr lang="en" dirty="0">
                <a:solidFill>
                  <a:srgbClr val="A31F34"/>
                </a:solidFill>
              </a:rPr>
              <a:t> Foundation</a:t>
            </a:r>
            <a:endParaRPr dirty="0">
              <a:solidFill>
                <a:srgbClr val="A31F34"/>
              </a:solidFill>
            </a:endParaRPr>
          </a:p>
        </p:txBody>
      </p:sp>
      <p:sp>
        <p:nvSpPr>
          <p:cNvPr id="60" name="Google Shape;96;p19">
            <a:extLst>
              <a:ext uri="{FF2B5EF4-FFF2-40B4-BE49-F238E27FC236}">
                <a16:creationId xmlns:a16="http://schemas.microsoft.com/office/drawing/2014/main" id="{DBFC8C85-A524-52FA-019B-7C1725953330}"/>
              </a:ext>
            </a:extLst>
          </p:cNvPr>
          <p:cNvSpPr txBox="1"/>
          <p:nvPr/>
        </p:nvSpPr>
        <p:spPr>
          <a:xfrm>
            <a:off x="8926583" y="3262317"/>
            <a:ext cx="1799999" cy="738633"/>
          </a:xfrm>
          <a:prstGeom prst="rect">
            <a:avLst/>
          </a:prstGeom>
          <a:noFill/>
          <a:ln>
            <a:noFill/>
          </a:ln>
        </p:spPr>
        <p:txBody>
          <a:bodyPr spcFirstLastPara="1" wrap="square" lIns="91425" tIns="91425" rIns="91425" bIns="91425" anchor="t" anchorCtr="0">
            <a:spAutoFit/>
          </a:bodyPr>
          <a:lstStyle/>
          <a:p>
            <a:r>
              <a:rPr lang="en" dirty="0">
                <a:solidFill>
                  <a:srgbClr val="A31F34"/>
                </a:solidFill>
              </a:rPr>
              <a:t>MIT Collections budget shift</a:t>
            </a:r>
            <a:endParaRPr dirty="0">
              <a:solidFill>
                <a:srgbClr val="A31F34"/>
              </a:solidFill>
            </a:endParaRPr>
          </a:p>
        </p:txBody>
      </p:sp>
      <p:sp>
        <p:nvSpPr>
          <p:cNvPr id="61" name="Google Shape;96;p19">
            <a:extLst>
              <a:ext uri="{FF2B5EF4-FFF2-40B4-BE49-F238E27FC236}">
                <a16:creationId xmlns:a16="http://schemas.microsoft.com/office/drawing/2014/main" id="{F0B97B82-7CCA-2B7C-CAC4-11AE2301D20E}"/>
              </a:ext>
            </a:extLst>
          </p:cNvPr>
          <p:cNvSpPr txBox="1"/>
          <p:nvPr/>
        </p:nvSpPr>
        <p:spPr>
          <a:xfrm>
            <a:off x="6151210" y="3262317"/>
            <a:ext cx="1545050" cy="738633"/>
          </a:xfrm>
          <a:prstGeom prst="rect">
            <a:avLst/>
          </a:prstGeom>
          <a:noFill/>
          <a:ln>
            <a:noFill/>
          </a:ln>
        </p:spPr>
        <p:txBody>
          <a:bodyPr spcFirstLastPara="1" wrap="square" lIns="91425" tIns="91425" rIns="91425" bIns="91425" anchor="t" anchorCtr="0">
            <a:spAutoFit/>
          </a:bodyPr>
          <a:lstStyle/>
          <a:p>
            <a:r>
              <a:rPr lang="en" dirty="0">
                <a:solidFill>
                  <a:srgbClr val="A31F34"/>
                </a:solidFill>
              </a:rPr>
              <a:t>MIT faculty OA policy</a:t>
            </a:r>
            <a:endParaRPr dirty="0">
              <a:solidFill>
                <a:srgbClr val="A31F34"/>
              </a:solidFill>
            </a:endParaRPr>
          </a:p>
        </p:txBody>
      </p:sp>
      <p:cxnSp>
        <p:nvCxnSpPr>
          <p:cNvPr id="62" name="Google Shape;109;p19">
            <a:extLst>
              <a:ext uri="{FF2B5EF4-FFF2-40B4-BE49-F238E27FC236}">
                <a16:creationId xmlns:a16="http://schemas.microsoft.com/office/drawing/2014/main" id="{775031B7-F6F1-DC67-005C-F9439885F105}"/>
              </a:ext>
              <a:ext uri="{C183D7F6-B498-43B3-948B-1728B52AA6E4}">
                <adec:decorative xmlns:adec="http://schemas.microsoft.com/office/drawing/2017/decorative" val="1"/>
              </a:ext>
            </a:extLst>
          </p:cNvPr>
          <p:cNvCxnSpPr>
            <a:cxnSpLocks/>
          </p:cNvCxnSpPr>
          <p:nvPr/>
        </p:nvCxnSpPr>
        <p:spPr>
          <a:xfrm flipH="1">
            <a:off x="6409073" y="4327600"/>
            <a:ext cx="1500" cy="381900"/>
          </a:xfrm>
          <a:prstGeom prst="straightConnector1">
            <a:avLst/>
          </a:prstGeom>
          <a:noFill/>
          <a:ln w="38100" cap="flat" cmpd="sng">
            <a:solidFill>
              <a:schemeClr val="accent1"/>
            </a:solidFill>
            <a:prstDash val="solid"/>
            <a:round/>
            <a:headEnd type="none" w="med" len="med"/>
            <a:tailEnd type="none" w="med" len="med"/>
          </a:ln>
        </p:spPr>
      </p:cxnSp>
      <p:sp>
        <p:nvSpPr>
          <p:cNvPr id="63" name="Google Shape;116;p19">
            <a:extLst>
              <a:ext uri="{FF2B5EF4-FFF2-40B4-BE49-F238E27FC236}">
                <a16:creationId xmlns:a16="http://schemas.microsoft.com/office/drawing/2014/main" id="{7AFB0BE6-04FC-3F03-1972-4E3E5A28ADB8}"/>
              </a:ext>
            </a:extLst>
          </p:cNvPr>
          <p:cNvSpPr txBox="1"/>
          <p:nvPr/>
        </p:nvSpPr>
        <p:spPr>
          <a:xfrm>
            <a:off x="6056423" y="4709500"/>
            <a:ext cx="706800" cy="461700"/>
          </a:xfrm>
          <a:prstGeom prst="rect">
            <a:avLst/>
          </a:prstGeom>
          <a:noFill/>
          <a:ln>
            <a:noFill/>
          </a:ln>
        </p:spPr>
        <p:txBody>
          <a:bodyPr spcFirstLastPara="1" wrap="square" lIns="91425" tIns="91425" rIns="91425" bIns="91425" anchor="t" anchorCtr="0">
            <a:spAutoFit/>
          </a:bodyPr>
          <a:lstStyle/>
          <a:p>
            <a:r>
              <a:rPr lang="en" dirty="0"/>
              <a:t>2009</a:t>
            </a:r>
            <a:endParaRPr dirty="0"/>
          </a:p>
        </p:txBody>
      </p:sp>
      <p:cxnSp>
        <p:nvCxnSpPr>
          <p:cNvPr id="64" name="Google Shape;109;p19">
            <a:extLst>
              <a:ext uri="{FF2B5EF4-FFF2-40B4-BE49-F238E27FC236}">
                <a16:creationId xmlns:a16="http://schemas.microsoft.com/office/drawing/2014/main" id="{5627E91F-53F0-809D-ACE1-87E3A9EE1815}"/>
              </a:ext>
              <a:ext uri="{C183D7F6-B498-43B3-948B-1728B52AA6E4}">
                <adec:decorative xmlns:adec="http://schemas.microsoft.com/office/drawing/2017/decorative" val="1"/>
              </a:ext>
            </a:extLst>
          </p:cNvPr>
          <p:cNvCxnSpPr>
            <a:cxnSpLocks/>
          </p:cNvCxnSpPr>
          <p:nvPr/>
        </p:nvCxnSpPr>
        <p:spPr>
          <a:xfrm flipH="1">
            <a:off x="4821097" y="4327600"/>
            <a:ext cx="1500" cy="381900"/>
          </a:xfrm>
          <a:prstGeom prst="straightConnector1">
            <a:avLst/>
          </a:prstGeom>
          <a:noFill/>
          <a:ln w="38100" cap="flat" cmpd="sng">
            <a:solidFill>
              <a:schemeClr val="accent1"/>
            </a:solidFill>
            <a:prstDash val="solid"/>
            <a:round/>
            <a:headEnd type="none" w="med" len="med"/>
            <a:tailEnd type="none" w="med" len="med"/>
          </a:ln>
        </p:spPr>
      </p:cxnSp>
      <p:sp>
        <p:nvSpPr>
          <p:cNvPr id="65" name="Google Shape;116;p19">
            <a:extLst>
              <a:ext uri="{FF2B5EF4-FFF2-40B4-BE49-F238E27FC236}">
                <a16:creationId xmlns:a16="http://schemas.microsoft.com/office/drawing/2014/main" id="{DC7858C2-7E10-DF96-6B1B-EA694F34C218}"/>
              </a:ext>
            </a:extLst>
          </p:cNvPr>
          <p:cNvSpPr txBox="1"/>
          <p:nvPr/>
        </p:nvSpPr>
        <p:spPr>
          <a:xfrm>
            <a:off x="4468447" y="4709500"/>
            <a:ext cx="706800" cy="461700"/>
          </a:xfrm>
          <a:prstGeom prst="rect">
            <a:avLst/>
          </a:prstGeom>
          <a:noFill/>
          <a:ln>
            <a:noFill/>
          </a:ln>
        </p:spPr>
        <p:txBody>
          <a:bodyPr spcFirstLastPara="1" wrap="square" lIns="91425" tIns="91425" rIns="91425" bIns="91425" anchor="t" anchorCtr="0">
            <a:spAutoFit/>
          </a:bodyPr>
          <a:lstStyle/>
          <a:p>
            <a:r>
              <a:rPr lang="en" dirty="0"/>
              <a:t>2005</a:t>
            </a:r>
            <a:endParaRPr dirty="0"/>
          </a:p>
        </p:txBody>
      </p:sp>
      <p:cxnSp>
        <p:nvCxnSpPr>
          <p:cNvPr id="66" name="Google Shape;109;p19">
            <a:extLst>
              <a:ext uri="{FF2B5EF4-FFF2-40B4-BE49-F238E27FC236}">
                <a16:creationId xmlns:a16="http://schemas.microsoft.com/office/drawing/2014/main" id="{3E75B727-DAC7-A304-79AD-08B56ECA688D}"/>
              </a:ext>
              <a:ext uri="{C183D7F6-B498-43B3-948B-1728B52AA6E4}">
                <adec:decorative xmlns:adec="http://schemas.microsoft.com/office/drawing/2017/decorative" val="1"/>
              </a:ext>
            </a:extLst>
          </p:cNvPr>
          <p:cNvCxnSpPr>
            <a:cxnSpLocks/>
          </p:cNvCxnSpPr>
          <p:nvPr/>
        </p:nvCxnSpPr>
        <p:spPr>
          <a:xfrm flipH="1">
            <a:off x="7563473" y="4327600"/>
            <a:ext cx="1500" cy="381900"/>
          </a:xfrm>
          <a:prstGeom prst="straightConnector1">
            <a:avLst/>
          </a:prstGeom>
          <a:noFill/>
          <a:ln w="38100" cap="flat" cmpd="sng">
            <a:solidFill>
              <a:schemeClr val="accent1"/>
            </a:solidFill>
            <a:prstDash val="solid"/>
            <a:round/>
            <a:headEnd type="none" w="med" len="med"/>
            <a:tailEnd type="none" w="med" len="med"/>
          </a:ln>
        </p:spPr>
      </p:cxnSp>
      <p:sp>
        <p:nvSpPr>
          <p:cNvPr id="67" name="Google Shape;116;p19">
            <a:extLst>
              <a:ext uri="{FF2B5EF4-FFF2-40B4-BE49-F238E27FC236}">
                <a16:creationId xmlns:a16="http://schemas.microsoft.com/office/drawing/2014/main" id="{055BA551-0498-C0CF-93E9-004B832A5CF9}"/>
              </a:ext>
            </a:extLst>
          </p:cNvPr>
          <p:cNvSpPr txBox="1"/>
          <p:nvPr/>
        </p:nvSpPr>
        <p:spPr>
          <a:xfrm>
            <a:off x="7210823" y="4709500"/>
            <a:ext cx="706800" cy="461700"/>
          </a:xfrm>
          <a:prstGeom prst="rect">
            <a:avLst/>
          </a:prstGeom>
          <a:noFill/>
          <a:ln>
            <a:noFill/>
          </a:ln>
        </p:spPr>
        <p:txBody>
          <a:bodyPr spcFirstLastPara="1" wrap="square" lIns="91425" tIns="91425" rIns="91425" bIns="91425" anchor="t" anchorCtr="0">
            <a:spAutoFit/>
          </a:bodyPr>
          <a:lstStyle/>
          <a:p>
            <a:r>
              <a:rPr lang="en" dirty="0"/>
              <a:t>2013</a:t>
            </a:r>
            <a:endParaRPr dirty="0"/>
          </a:p>
        </p:txBody>
      </p:sp>
      <p:cxnSp>
        <p:nvCxnSpPr>
          <p:cNvPr id="68" name="Google Shape;109;p19">
            <a:extLst>
              <a:ext uri="{FF2B5EF4-FFF2-40B4-BE49-F238E27FC236}">
                <a16:creationId xmlns:a16="http://schemas.microsoft.com/office/drawing/2014/main" id="{40B38947-8A21-E413-36E2-CD21372945EA}"/>
              </a:ext>
              <a:ext uri="{C183D7F6-B498-43B3-948B-1728B52AA6E4}">
                <adec:decorative xmlns:adec="http://schemas.microsoft.com/office/drawing/2017/decorative" val="1"/>
              </a:ext>
            </a:extLst>
          </p:cNvPr>
          <p:cNvCxnSpPr>
            <a:cxnSpLocks/>
          </p:cNvCxnSpPr>
          <p:nvPr/>
        </p:nvCxnSpPr>
        <p:spPr>
          <a:xfrm flipH="1">
            <a:off x="3614284" y="4327600"/>
            <a:ext cx="1500" cy="381900"/>
          </a:xfrm>
          <a:prstGeom prst="straightConnector1">
            <a:avLst/>
          </a:prstGeom>
          <a:noFill/>
          <a:ln w="38100" cap="flat" cmpd="sng">
            <a:solidFill>
              <a:schemeClr val="accent1"/>
            </a:solidFill>
            <a:prstDash val="solid"/>
            <a:round/>
            <a:headEnd type="none" w="med" len="med"/>
            <a:tailEnd type="none" w="med" len="med"/>
          </a:ln>
        </p:spPr>
      </p:cxnSp>
      <p:sp>
        <p:nvSpPr>
          <p:cNvPr id="69" name="Google Shape;116;p19">
            <a:extLst>
              <a:ext uri="{FF2B5EF4-FFF2-40B4-BE49-F238E27FC236}">
                <a16:creationId xmlns:a16="http://schemas.microsoft.com/office/drawing/2014/main" id="{2FDAD10C-D62F-6BA2-1FBF-B3A079FFCF85}"/>
              </a:ext>
            </a:extLst>
          </p:cNvPr>
          <p:cNvSpPr txBox="1"/>
          <p:nvPr/>
        </p:nvSpPr>
        <p:spPr>
          <a:xfrm>
            <a:off x="3261634" y="4709500"/>
            <a:ext cx="706800" cy="461700"/>
          </a:xfrm>
          <a:prstGeom prst="rect">
            <a:avLst/>
          </a:prstGeom>
          <a:noFill/>
          <a:ln>
            <a:noFill/>
          </a:ln>
        </p:spPr>
        <p:txBody>
          <a:bodyPr spcFirstLastPara="1" wrap="square" lIns="91425" tIns="91425" rIns="91425" bIns="91425" anchor="t" anchorCtr="0">
            <a:spAutoFit/>
          </a:bodyPr>
          <a:lstStyle/>
          <a:p>
            <a:r>
              <a:rPr lang="en" dirty="0"/>
              <a:t>2004</a:t>
            </a:r>
            <a:endParaRPr dirty="0"/>
          </a:p>
        </p:txBody>
      </p:sp>
      <p:cxnSp>
        <p:nvCxnSpPr>
          <p:cNvPr id="71" name="Google Shape;119;p19">
            <a:extLst>
              <a:ext uri="{FF2B5EF4-FFF2-40B4-BE49-F238E27FC236}">
                <a16:creationId xmlns:a16="http://schemas.microsoft.com/office/drawing/2014/main" id="{1B2968B0-EC33-DC65-D736-3058B9E77058}"/>
              </a:ext>
              <a:ext uri="{C183D7F6-B498-43B3-948B-1728B52AA6E4}">
                <adec:decorative xmlns:adec="http://schemas.microsoft.com/office/drawing/2017/decorative" val="1"/>
              </a:ext>
            </a:extLst>
          </p:cNvPr>
          <p:cNvCxnSpPr>
            <a:cxnSpLocks/>
          </p:cNvCxnSpPr>
          <p:nvPr/>
        </p:nvCxnSpPr>
        <p:spPr>
          <a:xfrm flipH="1">
            <a:off x="3053956" y="3942450"/>
            <a:ext cx="578" cy="381900"/>
          </a:xfrm>
          <a:prstGeom prst="straightConnector1">
            <a:avLst/>
          </a:prstGeom>
          <a:noFill/>
          <a:ln w="38100" cap="flat" cmpd="sng">
            <a:solidFill>
              <a:schemeClr val="accent1"/>
            </a:solidFill>
            <a:prstDash val="solid"/>
            <a:round/>
            <a:headEnd type="none" w="med" len="med"/>
            <a:tailEnd type="none" w="med" len="med"/>
          </a:ln>
        </p:spPr>
      </p:cxnSp>
      <p:cxnSp>
        <p:nvCxnSpPr>
          <p:cNvPr id="72" name="Google Shape;111;p19">
            <a:extLst>
              <a:ext uri="{FF2B5EF4-FFF2-40B4-BE49-F238E27FC236}">
                <a16:creationId xmlns:a16="http://schemas.microsoft.com/office/drawing/2014/main" id="{D1AE67D8-0805-193F-84BC-1D9E426C5883}"/>
              </a:ext>
              <a:ext uri="{C183D7F6-B498-43B3-948B-1728B52AA6E4}">
                <adec:decorative xmlns:adec="http://schemas.microsoft.com/office/drawing/2017/decorative" val="1"/>
              </a:ext>
            </a:extLst>
          </p:cNvPr>
          <p:cNvCxnSpPr>
            <a:cxnSpLocks/>
          </p:cNvCxnSpPr>
          <p:nvPr/>
        </p:nvCxnSpPr>
        <p:spPr>
          <a:xfrm>
            <a:off x="4252574" y="2974050"/>
            <a:ext cx="1800" cy="1350300"/>
          </a:xfrm>
          <a:prstGeom prst="straightConnector1">
            <a:avLst/>
          </a:prstGeom>
          <a:noFill/>
          <a:ln w="38100" cap="flat" cmpd="sng">
            <a:solidFill>
              <a:schemeClr val="accent1"/>
            </a:solidFill>
            <a:prstDash val="solid"/>
            <a:round/>
            <a:headEnd type="none" w="med" len="med"/>
            <a:tailEnd type="none" w="med" len="med"/>
          </a:ln>
        </p:spPr>
      </p:cxnSp>
      <p:cxnSp>
        <p:nvCxnSpPr>
          <p:cNvPr id="73" name="Google Shape;119;p19">
            <a:extLst>
              <a:ext uri="{FF2B5EF4-FFF2-40B4-BE49-F238E27FC236}">
                <a16:creationId xmlns:a16="http://schemas.microsoft.com/office/drawing/2014/main" id="{CDA223D8-12B1-E752-DF8D-0A0228F778D5}"/>
              </a:ext>
              <a:ext uri="{C183D7F6-B498-43B3-948B-1728B52AA6E4}">
                <adec:decorative xmlns:adec="http://schemas.microsoft.com/office/drawing/2017/decorative" val="1"/>
              </a:ext>
            </a:extLst>
          </p:cNvPr>
          <p:cNvCxnSpPr>
            <a:cxnSpLocks/>
          </p:cNvCxnSpPr>
          <p:nvPr/>
        </p:nvCxnSpPr>
        <p:spPr>
          <a:xfrm flipH="1">
            <a:off x="6918589" y="3942450"/>
            <a:ext cx="1500" cy="381900"/>
          </a:xfrm>
          <a:prstGeom prst="straightConnector1">
            <a:avLst/>
          </a:prstGeom>
          <a:noFill/>
          <a:ln w="38100" cap="flat" cmpd="sng">
            <a:solidFill>
              <a:schemeClr val="accent1"/>
            </a:solidFill>
            <a:prstDash val="solid"/>
            <a:round/>
            <a:headEnd type="none" w="med" len="med"/>
            <a:tailEnd type="none" w="med" len="med"/>
          </a:ln>
        </p:spPr>
      </p:cxnSp>
      <p:cxnSp>
        <p:nvCxnSpPr>
          <p:cNvPr id="74" name="Google Shape;111;p19">
            <a:extLst>
              <a:ext uri="{FF2B5EF4-FFF2-40B4-BE49-F238E27FC236}">
                <a16:creationId xmlns:a16="http://schemas.microsoft.com/office/drawing/2014/main" id="{72D5E600-64F6-8708-58C6-42262D2221DA}"/>
              </a:ext>
              <a:ext uri="{C183D7F6-B498-43B3-948B-1728B52AA6E4}">
                <adec:decorative xmlns:adec="http://schemas.microsoft.com/office/drawing/2017/decorative" val="1"/>
              </a:ext>
            </a:extLst>
          </p:cNvPr>
          <p:cNvCxnSpPr>
            <a:cxnSpLocks/>
          </p:cNvCxnSpPr>
          <p:nvPr/>
        </p:nvCxnSpPr>
        <p:spPr>
          <a:xfrm>
            <a:off x="8937634" y="2974050"/>
            <a:ext cx="1800" cy="1350300"/>
          </a:xfrm>
          <a:prstGeom prst="straightConnector1">
            <a:avLst/>
          </a:prstGeom>
          <a:noFill/>
          <a:ln w="38100" cap="flat" cmpd="sng">
            <a:solidFill>
              <a:schemeClr val="accent1"/>
            </a:solidFill>
            <a:prstDash val="solid"/>
            <a:round/>
            <a:headEnd type="none" w="med" len="med"/>
            <a:tailEnd type="none" w="med" len="med"/>
          </a:ln>
        </p:spPr>
      </p:cxnSp>
      <p:cxnSp>
        <p:nvCxnSpPr>
          <p:cNvPr id="3" name="Google Shape;111;p19">
            <a:extLst>
              <a:ext uri="{FF2B5EF4-FFF2-40B4-BE49-F238E27FC236}">
                <a16:creationId xmlns:a16="http://schemas.microsoft.com/office/drawing/2014/main" id="{86B812C4-180E-A6A9-BA9C-244E0F632FEA}"/>
              </a:ext>
              <a:ext uri="{C183D7F6-B498-43B3-948B-1728B52AA6E4}">
                <adec:decorative xmlns:adec="http://schemas.microsoft.com/office/drawing/2017/decorative" val="1"/>
              </a:ext>
            </a:extLst>
          </p:cNvPr>
          <p:cNvCxnSpPr>
            <a:cxnSpLocks/>
          </p:cNvCxnSpPr>
          <p:nvPr/>
        </p:nvCxnSpPr>
        <p:spPr>
          <a:xfrm>
            <a:off x="7738162" y="2974050"/>
            <a:ext cx="1800" cy="1350300"/>
          </a:xfrm>
          <a:prstGeom prst="straightConnector1">
            <a:avLst/>
          </a:prstGeom>
          <a:noFill/>
          <a:ln w="38100" cap="flat" cmpd="sng">
            <a:solidFill>
              <a:schemeClr val="accent1"/>
            </a:solidFill>
            <a:prstDash val="solid"/>
            <a:round/>
            <a:headEnd type="none" w="med" len="med"/>
            <a:tailEnd type="none" w="med" len="med"/>
          </a:ln>
        </p:spPr>
      </p:cxnSp>
      <p:cxnSp>
        <p:nvCxnSpPr>
          <p:cNvPr id="8" name="Google Shape;109;p19">
            <a:extLst>
              <a:ext uri="{FF2B5EF4-FFF2-40B4-BE49-F238E27FC236}">
                <a16:creationId xmlns:a16="http://schemas.microsoft.com/office/drawing/2014/main" id="{81C90FDC-D7F4-4520-855A-6494F4B2DC4A}"/>
              </a:ext>
              <a:ext uri="{C183D7F6-B498-43B3-948B-1728B52AA6E4}">
                <adec:decorative xmlns:adec="http://schemas.microsoft.com/office/drawing/2017/decorative" val="1"/>
              </a:ext>
            </a:extLst>
          </p:cNvPr>
          <p:cNvCxnSpPr>
            <a:cxnSpLocks/>
          </p:cNvCxnSpPr>
          <p:nvPr/>
        </p:nvCxnSpPr>
        <p:spPr>
          <a:xfrm flipH="1">
            <a:off x="11132915" y="4324350"/>
            <a:ext cx="1500" cy="381900"/>
          </a:xfrm>
          <a:prstGeom prst="straightConnector1">
            <a:avLst/>
          </a:prstGeom>
          <a:noFill/>
          <a:ln w="38100" cap="flat" cmpd="sng">
            <a:solidFill>
              <a:schemeClr val="accent1"/>
            </a:solidFill>
            <a:prstDash val="solid"/>
            <a:round/>
            <a:headEnd type="none" w="med" len="med"/>
            <a:tailEnd type="none" w="med" len="med"/>
          </a:ln>
        </p:spPr>
      </p:cxnSp>
      <p:sp>
        <p:nvSpPr>
          <p:cNvPr id="11" name="Google Shape;116;p19">
            <a:extLst>
              <a:ext uri="{FF2B5EF4-FFF2-40B4-BE49-F238E27FC236}">
                <a16:creationId xmlns:a16="http://schemas.microsoft.com/office/drawing/2014/main" id="{A5A81B8B-102F-F10E-2442-F089F962198A}"/>
              </a:ext>
            </a:extLst>
          </p:cNvPr>
          <p:cNvSpPr txBox="1"/>
          <p:nvPr/>
        </p:nvSpPr>
        <p:spPr>
          <a:xfrm>
            <a:off x="10780265" y="4706250"/>
            <a:ext cx="706800" cy="461700"/>
          </a:xfrm>
          <a:prstGeom prst="rect">
            <a:avLst/>
          </a:prstGeom>
          <a:noFill/>
          <a:ln>
            <a:noFill/>
          </a:ln>
        </p:spPr>
        <p:txBody>
          <a:bodyPr spcFirstLastPara="1" wrap="square" lIns="91425" tIns="91425" rIns="91425" bIns="91425" anchor="t" anchorCtr="0">
            <a:spAutoFit/>
          </a:bodyPr>
          <a:lstStyle/>
          <a:p>
            <a:r>
              <a:rPr lang="en" dirty="0"/>
              <a:t>2021</a:t>
            </a:r>
            <a:endParaRPr dirty="0"/>
          </a:p>
        </p:txBody>
      </p:sp>
      <p:cxnSp>
        <p:nvCxnSpPr>
          <p:cNvPr id="12" name="Google Shape;118;p19">
            <a:extLst>
              <a:ext uri="{FF2B5EF4-FFF2-40B4-BE49-F238E27FC236}">
                <a16:creationId xmlns:a16="http://schemas.microsoft.com/office/drawing/2014/main" id="{D5BE3BAD-214E-B627-862E-BBD6A4505591}"/>
              </a:ext>
              <a:ext uri="{C183D7F6-B498-43B3-948B-1728B52AA6E4}">
                <adec:decorative xmlns:adec="http://schemas.microsoft.com/office/drawing/2017/decorative" val="1"/>
              </a:ext>
            </a:extLst>
          </p:cNvPr>
          <p:cNvCxnSpPr>
            <a:cxnSpLocks/>
          </p:cNvCxnSpPr>
          <p:nvPr/>
        </p:nvCxnSpPr>
        <p:spPr>
          <a:xfrm>
            <a:off x="10637924" y="3022950"/>
            <a:ext cx="4500" cy="1301400"/>
          </a:xfrm>
          <a:prstGeom prst="straightConnector1">
            <a:avLst/>
          </a:prstGeom>
          <a:noFill/>
          <a:ln w="38100" cap="flat" cmpd="sng">
            <a:solidFill>
              <a:schemeClr val="accent1"/>
            </a:solidFill>
            <a:prstDash val="solid"/>
            <a:round/>
            <a:headEnd type="none" w="med" len="med"/>
            <a:tailEnd type="none" w="med" len="med"/>
          </a:ln>
        </p:spPr>
      </p:cxnSp>
      <p:sp>
        <p:nvSpPr>
          <p:cNvPr id="13" name="Google Shape;96;p19">
            <a:extLst>
              <a:ext uri="{FF2B5EF4-FFF2-40B4-BE49-F238E27FC236}">
                <a16:creationId xmlns:a16="http://schemas.microsoft.com/office/drawing/2014/main" id="{6F500CC1-5878-D890-0A7C-5FD547868F0F}"/>
              </a:ext>
            </a:extLst>
          </p:cNvPr>
          <p:cNvSpPr txBox="1"/>
          <p:nvPr/>
        </p:nvSpPr>
        <p:spPr>
          <a:xfrm>
            <a:off x="9876895" y="2031393"/>
            <a:ext cx="1608000" cy="1015632"/>
          </a:xfrm>
          <a:prstGeom prst="rect">
            <a:avLst/>
          </a:prstGeom>
          <a:noFill/>
          <a:ln>
            <a:noFill/>
          </a:ln>
        </p:spPr>
        <p:txBody>
          <a:bodyPr spcFirstLastPara="1" wrap="square" lIns="91425" tIns="91425" rIns="91425" bIns="91425" anchor="t" anchorCtr="0">
            <a:spAutoFit/>
          </a:bodyPr>
          <a:lstStyle/>
          <a:p>
            <a:r>
              <a:rPr lang="en" dirty="0" err="1">
                <a:solidFill>
                  <a:srgbClr val="A31F34"/>
                </a:solidFill>
              </a:rPr>
              <a:t>Symplectic</a:t>
            </a:r>
            <a:r>
              <a:rPr lang="en" dirty="0">
                <a:solidFill>
                  <a:srgbClr val="A31F34"/>
                </a:solidFill>
              </a:rPr>
              <a:t> Elements integration</a:t>
            </a:r>
            <a:endParaRPr dirty="0">
              <a:solidFill>
                <a:srgbClr val="A31F34"/>
              </a:solidFill>
            </a:endParaRPr>
          </a:p>
        </p:txBody>
      </p:sp>
      <p:cxnSp>
        <p:nvCxnSpPr>
          <p:cNvPr id="14" name="Google Shape;112;p19">
            <a:extLst>
              <a:ext uri="{FF2B5EF4-FFF2-40B4-BE49-F238E27FC236}">
                <a16:creationId xmlns:a16="http://schemas.microsoft.com/office/drawing/2014/main" id="{C1027489-DC47-1990-67EE-4CB105A38E84}"/>
              </a:ext>
              <a:ext uri="{C183D7F6-B498-43B3-948B-1728B52AA6E4}">
                <adec:decorative xmlns:adec="http://schemas.microsoft.com/office/drawing/2017/decorative" val="1"/>
              </a:ext>
            </a:extLst>
          </p:cNvPr>
          <p:cNvCxnSpPr/>
          <p:nvPr/>
        </p:nvCxnSpPr>
        <p:spPr>
          <a:xfrm flipH="1">
            <a:off x="10083227" y="4327410"/>
            <a:ext cx="1500" cy="381900"/>
          </a:xfrm>
          <a:prstGeom prst="straightConnector1">
            <a:avLst/>
          </a:prstGeom>
          <a:noFill/>
          <a:ln w="38100" cap="flat" cmpd="sng">
            <a:solidFill>
              <a:schemeClr val="accent1"/>
            </a:solidFill>
            <a:prstDash val="solid"/>
            <a:round/>
            <a:headEnd type="none" w="med" len="med"/>
            <a:tailEnd type="none" w="med" len="med"/>
          </a:ln>
        </p:spPr>
      </p:cxnSp>
      <p:sp>
        <p:nvSpPr>
          <p:cNvPr id="17" name="Google Shape;117;p19">
            <a:extLst>
              <a:ext uri="{FF2B5EF4-FFF2-40B4-BE49-F238E27FC236}">
                <a16:creationId xmlns:a16="http://schemas.microsoft.com/office/drawing/2014/main" id="{79E3043E-D20F-17DE-CBA1-D873E7B8D0C3}"/>
              </a:ext>
            </a:extLst>
          </p:cNvPr>
          <p:cNvSpPr txBox="1"/>
          <p:nvPr/>
        </p:nvSpPr>
        <p:spPr>
          <a:xfrm>
            <a:off x="9729827" y="4706250"/>
            <a:ext cx="706800" cy="461700"/>
          </a:xfrm>
          <a:prstGeom prst="rect">
            <a:avLst/>
          </a:prstGeom>
          <a:noFill/>
          <a:ln>
            <a:noFill/>
          </a:ln>
        </p:spPr>
        <p:txBody>
          <a:bodyPr spcFirstLastPara="1" wrap="square" lIns="91425" tIns="91425" rIns="91425" bIns="91425" anchor="t" anchorCtr="0">
            <a:spAutoFit/>
          </a:bodyPr>
          <a:lstStyle/>
          <a:p>
            <a:r>
              <a:rPr lang="en" dirty="0"/>
              <a:t>201</a:t>
            </a:r>
            <a:r>
              <a:rPr lang="en-US" dirty="0"/>
              <a:t>7</a:t>
            </a:r>
            <a:endParaRPr dirty="0"/>
          </a:p>
        </p:txBody>
      </p:sp>
      <p:sp>
        <p:nvSpPr>
          <p:cNvPr id="23" name="Google Shape;100;p19">
            <a:extLst>
              <a:ext uri="{FF2B5EF4-FFF2-40B4-BE49-F238E27FC236}">
                <a16:creationId xmlns:a16="http://schemas.microsoft.com/office/drawing/2014/main" id="{B3AB6AA6-3436-A763-9ADF-41D2B333425C}"/>
              </a:ext>
            </a:extLst>
          </p:cNvPr>
          <p:cNvSpPr txBox="1"/>
          <p:nvPr/>
        </p:nvSpPr>
        <p:spPr>
          <a:xfrm>
            <a:off x="10747439" y="3262317"/>
            <a:ext cx="1467900" cy="738633"/>
          </a:xfrm>
          <a:prstGeom prst="rect">
            <a:avLst/>
          </a:prstGeom>
          <a:noFill/>
          <a:ln>
            <a:noFill/>
          </a:ln>
        </p:spPr>
        <p:txBody>
          <a:bodyPr spcFirstLastPara="1" wrap="square" lIns="91425" tIns="91425" rIns="91425" bIns="91425" anchor="t" anchorCtr="0">
            <a:spAutoFit/>
          </a:bodyPr>
          <a:lstStyle/>
          <a:p>
            <a:r>
              <a:rPr lang="en" dirty="0">
                <a:solidFill>
                  <a:srgbClr val="A31F34"/>
                </a:solidFill>
              </a:rPr>
              <a:t>ETD requirement</a:t>
            </a:r>
            <a:endParaRPr dirty="0">
              <a:solidFill>
                <a:srgbClr val="A31F34"/>
              </a:solidFill>
            </a:endParaRPr>
          </a:p>
        </p:txBody>
      </p:sp>
      <p:cxnSp>
        <p:nvCxnSpPr>
          <p:cNvPr id="24" name="Google Shape;127;p19">
            <a:extLst>
              <a:ext uri="{FF2B5EF4-FFF2-40B4-BE49-F238E27FC236}">
                <a16:creationId xmlns:a16="http://schemas.microsoft.com/office/drawing/2014/main" id="{53B98669-8F34-71BC-9598-DF46CB7B8ED9}"/>
              </a:ext>
              <a:ext uri="{C183D7F6-B498-43B3-948B-1728B52AA6E4}">
                <adec:decorative xmlns:adec="http://schemas.microsoft.com/office/drawing/2017/decorative" val="1"/>
              </a:ext>
            </a:extLst>
          </p:cNvPr>
          <p:cNvCxnSpPr/>
          <p:nvPr/>
        </p:nvCxnSpPr>
        <p:spPr>
          <a:xfrm flipH="1">
            <a:off x="11335171" y="3942450"/>
            <a:ext cx="1500" cy="381900"/>
          </a:xfrm>
          <a:prstGeom prst="straightConnector1">
            <a:avLst/>
          </a:prstGeom>
          <a:noFill/>
          <a:ln w="3810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378590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91F7B-9413-3B4B-BEAB-0719F68D2F33}"/>
              </a:ext>
            </a:extLst>
          </p:cNvPr>
          <p:cNvSpPr>
            <a:spLocks noGrp="1"/>
          </p:cNvSpPr>
          <p:nvPr>
            <p:ph type="title"/>
          </p:nvPr>
        </p:nvSpPr>
        <p:spPr/>
        <p:txBody>
          <a:bodyPr>
            <a:normAutofit fontScale="90000"/>
          </a:bodyPr>
          <a:lstStyle/>
          <a:p>
            <a:r>
              <a:rPr lang="en-US" dirty="0"/>
              <a:t>Abbreviated History of OA &amp; MIT Institutional Repository</a:t>
            </a:r>
          </a:p>
        </p:txBody>
      </p:sp>
      <p:pic>
        <p:nvPicPr>
          <p:cNvPr id="29" name="Picture 28" descr="Timeline of open access and MIT institutional repository events. Starts at 1910 with the publication of Hind Swaraj. The other events on the timeline are arXiv.org in 1991, the Budapest OA initiative and MIT &amp; HP launch of DSpace between 2002 and 2004, DSpace Federation between 2004 and 2005, IQSS metadata exchange in 2005, DSpace Foundation between 2007 and 2008, MIT faculty OA policy in 2009, OSTP (US) OA-ish policy in 2013, ICAR (IN) OA policy between 2013 and 2016, H2020 (EU) in 2016, MIT Collections budget shift between 2016 and 2017, Symplectic Elements integration at MIT between 2017 and 2021, and ETD requirement at MIT in 2021. ">
            <a:extLst>
              <a:ext uri="{FF2B5EF4-FFF2-40B4-BE49-F238E27FC236}">
                <a16:creationId xmlns:a16="http://schemas.microsoft.com/office/drawing/2014/main" id="{74538735-B136-8E22-2DDD-C2A997300EA3}"/>
              </a:ext>
            </a:extLst>
          </p:cNvPr>
          <p:cNvPicPr>
            <a:picLocks noChangeAspect="1"/>
          </p:cNvPicPr>
          <p:nvPr/>
        </p:nvPicPr>
        <p:blipFill>
          <a:blip r:embed="rId3"/>
          <a:stretch>
            <a:fillRect/>
          </a:stretch>
        </p:blipFill>
        <p:spPr>
          <a:xfrm>
            <a:off x="-992" y="1943048"/>
            <a:ext cx="12192992" cy="3573038"/>
          </a:xfrm>
          <a:prstGeom prst="rect">
            <a:avLst/>
          </a:prstGeom>
        </p:spPr>
      </p:pic>
      <p:sp>
        <p:nvSpPr>
          <p:cNvPr id="49" name="TextBox 48">
            <a:extLst>
              <a:ext uri="{FF2B5EF4-FFF2-40B4-BE49-F238E27FC236}">
                <a16:creationId xmlns:a16="http://schemas.microsoft.com/office/drawing/2014/main" id="{D04D3FF9-3FE6-7F76-BF8C-48743FCA1693}"/>
              </a:ext>
            </a:extLst>
          </p:cNvPr>
          <p:cNvSpPr txBox="1"/>
          <p:nvPr/>
        </p:nvSpPr>
        <p:spPr>
          <a:xfrm>
            <a:off x="14337" y="6583362"/>
            <a:ext cx="7596951" cy="246221"/>
          </a:xfrm>
          <a:prstGeom prst="rect">
            <a:avLst/>
          </a:prstGeom>
          <a:noFill/>
        </p:spPr>
        <p:txBody>
          <a:bodyPr wrap="none" rtlCol="0">
            <a:spAutoFit/>
          </a:bodyPr>
          <a:lstStyle/>
          <a:p>
            <a:r>
              <a:rPr lang="en-US" sz="1000" dirty="0"/>
              <a:t>* </a:t>
            </a:r>
            <a:r>
              <a:rPr lang="en-US" sz="1000" i="1" dirty="0">
                <a:hlinkClick r:id="rId4"/>
              </a:rPr>
              <a:t>"Would Gandhi have been a Wikipedian?"</a:t>
            </a:r>
            <a:r>
              <a:rPr lang="en-US" sz="1000" i="1" dirty="0"/>
              <a:t>. </a:t>
            </a:r>
            <a:r>
              <a:rPr lang="en-US" sz="1000" i="1" dirty="0">
                <a:hlinkClick r:id="rId5" tooltip="The Indian Express"/>
              </a:rPr>
              <a:t>The Indian Express</a:t>
            </a:r>
            <a:r>
              <a:rPr lang="en-US" sz="1000" i="1" dirty="0"/>
              <a:t>. 17 January 2012. </a:t>
            </a:r>
            <a:r>
              <a:rPr lang="en-US" sz="1000" i="1" dirty="0">
                <a:hlinkClick r:id="rId6"/>
              </a:rPr>
              <a:t>Archived</a:t>
            </a:r>
            <a:r>
              <a:rPr lang="en-US" sz="1000" i="1" dirty="0"/>
              <a:t> from the original on 9 December 2012.</a:t>
            </a:r>
            <a:endParaRPr lang="en-US" sz="1000" dirty="0"/>
          </a:p>
        </p:txBody>
      </p:sp>
    </p:spTree>
    <p:extLst>
      <p:ext uri="{BB962C8B-B14F-4D97-AF65-F5344CB8AC3E}">
        <p14:creationId xmlns:p14="http://schemas.microsoft.com/office/powerpoint/2010/main" val="3154612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79605-8DE8-C1F3-94F1-328F0B5AF4E6}"/>
              </a:ext>
            </a:extLst>
          </p:cNvPr>
          <p:cNvSpPr>
            <a:spLocks noGrp="1"/>
          </p:cNvSpPr>
          <p:nvPr>
            <p:ph type="title"/>
          </p:nvPr>
        </p:nvSpPr>
        <p:spPr/>
        <p:txBody>
          <a:bodyPr/>
          <a:lstStyle/>
          <a:p>
            <a:r>
              <a:rPr lang="en-US" dirty="0"/>
              <a:t>Evolution of open philosophy</a:t>
            </a:r>
          </a:p>
        </p:txBody>
      </p:sp>
      <p:sp>
        <p:nvSpPr>
          <p:cNvPr id="23" name="Content Placeholder 22">
            <a:extLst>
              <a:ext uri="{FF2B5EF4-FFF2-40B4-BE49-F238E27FC236}">
                <a16:creationId xmlns:a16="http://schemas.microsoft.com/office/drawing/2014/main" id="{FD8DAD20-5C36-057F-670D-A37F22E80881}"/>
              </a:ext>
            </a:extLst>
          </p:cNvPr>
          <p:cNvSpPr>
            <a:spLocks noGrp="1"/>
          </p:cNvSpPr>
          <p:nvPr>
            <p:ph idx="1"/>
          </p:nvPr>
        </p:nvSpPr>
        <p:spPr>
          <a:xfrm>
            <a:off x="8215312" y="1600201"/>
            <a:ext cx="3367087" cy="4525963"/>
          </a:xfrm>
        </p:spPr>
        <p:txBody>
          <a:bodyPr>
            <a:normAutofit lnSpcReduction="10000"/>
          </a:bodyPr>
          <a:lstStyle/>
          <a:p>
            <a:pPr>
              <a:spcBef>
                <a:spcPts val="1968"/>
              </a:spcBef>
            </a:pPr>
            <a:r>
              <a:rPr lang="en-US" dirty="0"/>
              <a:t>Repository strategy</a:t>
            </a:r>
          </a:p>
          <a:p>
            <a:pPr>
              <a:spcBef>
                <a:spcPts val="1968"/>
              </a:spcBef>
            </a:pPr>
            <a:r>
              <a:rPr lang="en-US" dirty="0"/>
              <a:t>Research Data Index</a:t>
            </a:r>
          </a:p>
          <a:p>
            <a:pPr>
              <a:spcBef>
                <a:spcPts val="1968"/>
              </a:spcBef>
            </a:pPr>
            <a:r>
              <a:rPr lang="en-US" dirty="0"/>
              <a:t>DOI Service</a:t>
            </a:r>
          </a:p>
          <a:p>
            <a:pPr>
              <a:spcBef>
                <a:spcPts val="1968"/>
              </a:spcBef>
            </a:pPr>
            <a:r>
              <a:rPr lang="en-US" dirty="0"/>
              <a:t>Framework for Publisher Contracts</a:t>
            </a:r>
          </a:p>
        </p:txBody>
      </p:sp>
      <p:sp>
        <p:nvSpPr>
          <p:cNvPr id="17" name="Trapezoid 16">
            <a:extLst>
              <a:ext uri="{FF2B5EF4-FFF2-40B4-BE49-F238E27FC236}">
                <a16:creationId xmlns:a16="http://schemas.microsoft.com/office/drawing/2014/main" id="{EADF53BA-1AE6-821E-8642-286CBA0058FB}"/>
              </a:ext>
              <a:ext uri="{C183D7F6-B498-43B3-948B-1728B52AA6E4}">
                <adec:decorative xmlns:adec="http://schemas.microsoft.com/office/drawing/2017/decorative" val="1"/>
              </a:ext>
            </a:extLst>
          </p:cNvPr>
          <p:cNvSpPr/>
          <p:nvPr/>
        </p:nvSpPr>
        <p:spPr>
          <a:xfrm rot="16200000">
            <a:off x="3024094" y="86836"/>
            <a:ext cx="1508760" cy="7146440"/>
          </a:xfrm>
          <a:prstGeom prst="trapezoid">
            <a:avLst>
              <a:gd name="adj" fmla="val 27805"/>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ight Arrow 23">
            <a:extLst>
              <a:ext uri="{FF2B5EF4-FFF2-40B4-BE49-F238E27FC236}">
                <a16:creationId xmlns:a16="http://schemas.microsoft.com/office/drawing/2014/main" id="{6B9DB8B5-645A-BCB6-B41B-25D6763841B2}"/>
              </a:ext>
              <a:ext uri="{C183D7F6-B498-43B3-948B-1728B52AA6E4}">
                <adec:decorative xmlns:adec="http://schemas.microsoft.com/office/drawing/2017/decorative" val="1"/>
              </a:ext>
            </a:extLst>
          </p:cNvPr>
          <p:cNvSpPr/>
          <p:nvPr/>
        </p:nvSpPr>
        <p:spPr>
          <a:xfrm>
            <a:off x="7351694" y="2151799"/>
            <a:ext cx="921150" cy="3017520"/>
          </a:xfrm>
          <a:prstGeom prst="rightArrow">
            <a:avLst>
              <a:gd name="adj1" fmla="val 50000"/>
              <a:gd name="adj2" fmla="val 91675"/>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063BE38C-7D2A-DA1A-477D-1FD5D5B354B4}"/>
              </a:ext>
            </a:extLst>
          </p:cNvPr>
          <p:cNvSpPr txBox="1"/>
          <p:nvPr/>
        </p:nvSpPr>
        <p:spPr>
          <a:xfrm>
            <a:off x="503986" y="5349040"/>
            <a:ext cx="1404493" cy="1015663"/>
          </a:xfrm>
          <a:prstGeom prst="rect">
            <a:avLst/>
          </a:prstGeom>
          <a:noFill/>
        </p:spPr>
        <p:txBody>
          <a:bodyPr wrap="square" rtlCol="0">
            <a:spAutoFit/>
          </a:bodyPr>
          <a:lstStyle/>
          <a:p>
            <a:pPr algn="r"/>
            <a:r>
              <a:rPr lang="en-US" sz="2000" dirty="0"/>
              <a:t>MIT Faculty OA  policy</a:t>
            </a:r>
          </a:p>
        </p:txBody>
      </p:sp>
      <p:sp>
        <p:nvSpPr>
          <p:cNvPr id="32" name="TextBox 31">
            <a:extLst>
              <a:ext uri="{FF2B5EF4-FFF2-40B4-BE49-F238E27FC236}">
                <a16:creationId xmlns:a16="http://schemas.microsoft.com/office/drawing/2014/main" id="{8EB606E1-A3B1-A60F-60AE-7876AF80756E}"/>
              </a:ext>
            </a:extLst>
          </p:cNvPr>
          <p:cNvSpPr txBox="1"/>
          <p:nvPr/>
        </p:nvSpPr>
        <p:spPr>
          <a:xfrm>
            <a:off x="1831705" y="1406666"/>
            <a:ext cx="1082287" cy="707886"/>
          </a:xfrm>
          <a:prstGeom prst="rect">
            <a:avLst/>
          </a:prstGeom>
          <a:noFill/>
        </p:spPr>
        <p:txBody>
          <a:bodyPr wrap="square" rtlCol="0">
            <a:spAutoFit/>
          </a:bodyPr>
          <a:lstStyle/>
          <a:p>
            <a:r>
              <a:rPr lang="en-US" sz="2000" dirty="0"/>
              <a:t>Open data</a:t>
            </a:r>
          </a:p>
        </p:txBody>
      </p:sp>
      <p:sp>
        <p:nvSpPr>
          <p:cNvPr id="33" name="TextBox 32">
            <a:extLst>
              <a:ext uri="{FF2B5EF4-FFF2-40B4-BE49-F238E27FC236}">
                <a16:creationId xmlns:a16="http://schemas.microsoft.com/office/drawing/2014/main" id="{57116CAB-678B-F1CB-E1D4-56944BA16DD1}"/>
              </a:ext>
            </a:extLst>
          </p:cNvPr>
          <p:cNvSpPr txBox="1"/>
          <p:nvPr/>
        </p:nvSpPr>
        <p:spPr>
          <a:xfrm>
            <a:off x="2581795" y="2159996"/>
            <a:ext cx="876666" cy="707886"/>
          </a:xfrm>
          <a:prstGeom prst="rect">
            <a:avLst/>
          </a:prstGeom>
          <a:noFill/>
        </p:spPr>
        <p:txBody>
          <a:bodyPr wrap="square" rtlCol="0">
            <a:spAutoFit/>
          </a:bodyPr>
          <a:lstStyle/>
          <a:p>
            <a:r>
              <a:rPr lang="en-US" sz="2000" dirty="0"/>
              <a:t>Open code</a:t>
            </a:r>
          </a:p>
        </p:txBody>
      </p:sp>
      <p:sp>
        <p:nvSpPr>
          <p:cNvPr id="37" name="TextBox 36">
            <a:extLst>
              <a:ext uri="{FF2B5EF4-FFF2-40B4-BE49-F238E27FC236}">
                <a16:creationId xmlns:a16="http://schemas.microsoft.com/office/drawing/2014/main" id="{53EF7D79-79A2-7A96-1E5F-6389C7BBBEA9}"/>
              </a:ext>
            </a:extLst>
          </p:cNvPr>
          <p:cNvSpPr txBox="1"/>
          <p:nvPr/>
        </p:nvSpPr>
        <p:spPr>
          <a:xfrm>
            <a:off x="4865446" y="1379351"/>
            <a:ext cx="1082287" cy="707886"/>
          </a:xfrm>
          <a:prstGeom prst="rect">
            <a:avLst/>
          </a:prstGeom>
          <a:noFill/>
        </p:spPr>
        <p:txBody>
          <a:bodyPr wrap="square" rtlCol="0">
            <a:spAutoFit/>
          </a:bodyPr>
          <a:lstStyle/>
          <a:p>
            <a:r>
              <a:rPr lang="en-US" sz="2000" dirty="0"/>
              <a:t>Rights &amp; reuse</a:t>
            </a:r>
          </a:p>
        </p:txBody>
      </p:sp>
      <p:sp>
        <p:nvSpPr>
          <p:cNvPr id="40" name="TextBox 39">
            <a:extLst>
              <a:ext uri="{FF2B5EF4-FFF2-40B4-BE49-F238E27FC236}">
                <a16:creationId xmlns:a16="http://schemas.microsoft.com/office/drawing/2014/main" id="{3BA56950-4D01-7B10-4B95-7D23710741AF}"/>
              </a:ext>
            </a:extLst>
          </p:cNvPr>
          <p:cNvSpPr txBox="1"/>
          <p:nvPr/>
        </p:nvSpPr>
        <p:spPr>
          <a:xfrm>
            <a:off x="4923343" y="5608558"/>
            <a:ext cx="1705011" cy="707886"/>
          </a:xfrm>
          <a:prstGeom prst="rect">
            <a:avLst/>
          </a:prstGeom>
          <a:noFill/>
        </p:spPr>
        <p:txBody>
          <a:bodyPr wrap="square" rtlCol="0">
            <a:spAutoFit/>
          </a:bodyPr>
          <a:lstStyle/>
          <a:p>
            <a:r>
              <a:rPr lang="en-US" sz="2000" dirty="0"/>
              <a:t>Equitable contributions</a:t>
            </a:r>
          </a:p>
        </p:txBody>
      </p:sp>
      <p:sp>
        <p:nvSpPr>
          <p:cNvPr id="41" name="TextBox 40">
            <a:extLst>
              <a:ext uri="{FF2B5EF4-FFF2-40B4-BE49-F238E27FC236}">
                <a16:creationId xmlns:a16="http://schemas.microsoft.com/office/drawing/2014/main" id="{D253D0A0-9E89-318B-5476-FCDC5B8B99EF}"/>
              </a:ext>
            </a:extLst>
          </p:cNvPr>
          <p:cNvSpPr txBox="1"/>
          <p:nvPr/>
        </p:nvSpPr>
        <p:spPr>
          <a:xfrm>
            <a:off x="5722483" y="2001651"/>
            <a:ext cx="1705011" cy="707886"/>
          </a:xfrm>
          <a:prstGeom prst="rect">
            <a:avLst/>
          </a:prstGeom>
          <a:noFill/>
        </p:spPr>
        <p:txBody>
          <a:bodyPr wrap="square" rtlCol="0">
            <a:spAutoFit/>
          </a:bodyPr>
          <a:lstStyle/>
          <a:p>
            <a:r>
              <a:rPr lang="en-US" sz="2000" dirty="0"/>
              <a:t>Sustainable infrastructure</a:t>
            </a:r>
          </a:p>
        </p:txBody>
      </p:sp>
      <p:sp>
        <p:nvSpPr>
          <p:cNvPr id="42" name="TextBox 41">
            <a:extLst>
              <a:ext uri="{FF2B5EF4-FFF2-40B4-BE49-F238E27FC236}">
                <a16:creationId xmlns:a16="http://schemas.microsoft.com/office/drawing/2014/main" id="{7E9636B7-E5AA-2524-A61D-441062E6557F}"/>
              </a:ext>
            </a:extLst>
          </p:cNvPr>
          <p:cNvSpPr txBox="1"/>
          <p:nvPr/>
        </p:nvSpPr>
        <p:spPr>
          <a:xfrm>
            <a:off x="1284254" y="4277703"/>
            <a:ext cx="2011817" cy="707886"/>
          </a:xfrm>
          <a:prstGeom prst="rect">
            <a:avLst/>
          </a:prstGeom>
          <a:noFill/>
        </p:spPr>
        <p:txBody>
          <a:bodyPr wrap="square" rtlCol="0">
            <a:spAutoFit/>
          </a:bodyPr>
          <a:lstStyle/>
          <a:p>
            <a:pPr algn="r"/>
            <a:r>
              <a:rPr lang="en-US" sz="2000" dirty="0"/>
              <a:t>Computational access</a:t>
            </a:r>
          </a:p>
        </p:txBody>
      </p:sp>
      <p:sp>
        <p:nvSpPr>
          <p:cNvPr id="43" name="TextBox 42">
            <a:extLst>
              <a:ext uri="{FF2B5EF4-FFF2-40B4-BE49-F238E27FC236}">
                <a16:creationId xmlns:a16="http://schemas.microsoft.com/office/drawing/2014/main" id="{A6BD0AA2-633C-6132-FADD-A730EBBAE5DE}"/>
              </a:ext>
            </a:extLst>
          </p:cNvPr>
          <p:cNvSpPr txBox="1"/>
          <p:nvPr/>
        </p:nvSpPr>
        <p:spPr>
          <a:xfrm>
            <a:off x="5775848" y="4964517"/>
            <a:ext cx="2011817" cy="400110"/>
          </a:xfrm>
          <a:prstGeom prst="rect">
            <a:avLst/>
          </a:prstGeom>
          <a:noFill/>
        </p:spPr>
        <p:txBody>
          <a:bodyPr wrap="square" rtlCol="0">
            <a:spAutoFit/>
          </a:bodyPr>
          <a:lstStyle/>
          <a:p>
            <a:r>
              <a:rPr lang="en-US" sz="2000" dirty="0"/>
              <a:t>Incentives</a:t>
            </a:r>
          </a:p>
        </p:txBody>
      </p:sp>
      <p:sp>
        <p:nvSpPr>
          <p:cNvPr id="45" name="Block Arc 44">
            <a:extLst>
              <a:ext uri="{FF2B5EF4-FFF2-40B4-BE49-F238E27FC236}">
                <a16:creationId xmlns:a16="http://schemas.microsoft.com/office/drawing/2014/main" id="{A293C7D3-CDEB-30C5-79D5-BA5A7B02DD66}"/>
              </a:ext>
              <a:ext uri="{C183D7F6-B498-43B3-948B-1728B52AA6E4}">
                <adec:decorative xmlns:adec="http://schemas.microsoft.com/office/drawing/2017/decorative" val="1"/>
              </a:ext>
            </a:extLst>
          </p:cNvPr>
          <p:cNvSpPr/>
          <p:nvPr/>
        </p:nvSpPr>
        <p:spPr>
          <a:xfrm flipH="1">
            <a:off x="1172139" y="4005100"/>
            <a:ext cx="3004296" cy="914400"/>
          </a:xfrm>
          <a:prstGeom prst="blockArc">
            <a:avLst>
              <a:gd name="adj1" fmla="val 14814853"/>
              <a:gd name="adj2" fmla="val 1757802"/>
              <a:gd name="adj3" fmla="val 1367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9" name="Block Arc 48">
            <a:extLst>
              <a:ext uri="{FF2B5EF4-FFF2-40B4-BE49-F238E27FC236}">
                <a16:creationId xmlns:a16="http://schemas.microsoft.com/office/drawing/2014/main" id="{CB1037BE-33EA-81AA-D4C2-FD3A62AB4FC4}"/>
              </a:ext>
              <a:ext uri="{C183D7F6-B498-43B3-948B-1728B52AA6E4}">
                <adec:decorative xmlns:adec="http://schemas.microsoft.com/office/drawing/2017/decorative" val="1"/>
              </a:ext>
            </a:extLst>
          </p:cNvPr>
          <p:cNvSpPr/>
          <p:nvPr/>
        </p:nvSpPr>
        <p:spPr>
          <a:xfrm flipH="1">
            <a:off x="4783370" y="4186401"/>
            <a:ext cx="3004296" cy="914400"/>
          </a:xfrm>
          <a:prstGeom prst="blockArc">
            <a:avLst>
              <a:gd name="adj1" fmla="val 13411111"/>
              <a:gd name="adj2" fmla="val 2231080"/>
              <a:gd name="adj3" fmla="val 1862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0" name="Block Arc 49">
            <a:extLst>
              <a:ext uri="{FF2B5EF4-FFF2-40B4-BE49-F238E27FC236}">
                <a16:creationId xmlns:a16="http://schemas.microsoft.com/office/drawing/2014/main" id="{03ED3A61-B664-E93F-EAFA-2C3BB5A314BD}"/>
              </a:ext>
              <a:ext uri="{C183D7F6-B498-43B3-948B-1728B52AA6E4}">
                <adec:decorative xmlns:adec="http://schemas.microsoft.com/office/drawing/2017/decorative" val="1"/>
              </a:ext>
            </a:extLst>
          </p:cNvPr>
          <p:cNvSpPr/>
          <p:nvPr/>
        </p:nvSpPr>
        <p:spPr>
          <a:xfrm rot="10800000">
            <a:off x="603864" y="1558840"/>
            <a:ext cx="3004296" cy="1764844"/>
          </a:xfrm>
          <a:prstGeom prst="blockArc">
            <a:avLst>
              <a:gd name="adj1" fmla="val 14814853"/>
              <a:gd name="adj2" fmla="val 4128403"/>
              <a:gd name="adj3" fmla="val 106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1" name="Block Arc 50">
            <a:extLst>
              <a:ext uri="{FF2B5EF4-FFF2-40B4-BE49-F238E27FC236}">
                <a16:creationId xmlns:a16="http://schemas.microsoft.com/office/drawing/2014/main" id="{6521FD5E-43E4-F441-6745-75A1C6A2B27A}"/>
              </a:ext>
              <a:ext uri="{C183D7F6-B498-43B3-948B-1728B52AA6E4}">
                <adec:decorative xmlns:adec="http://schemas.microsoft.com/office/drawing/2017/decorative" val="1"/>
              </a:ext>
            </a:extLst>
          </p:cNvPr>
          <p:cNvSpPr/>
          <p:nvPr/>
        </p:nvSpPr>
        <p:spPr>
          <a:xfrm flipH="1">
            <a:off x="132089" y="3970535"/>
            <a:ext cx="3396474" cy="1755332"/>
          </a:xfrm>
          <a:prstGeom prst="blockArc">
            <a:avLst>
              <a:gd name="adj1" fmla="val 15687018"/>
              <a:gd name="adj2" fmla="val 3176220"/>
              <a:gd name="adj3" fmla="val 6412"/>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2" name="Block Arc 51">
            <a:extLst>
              <a:ext uri="{FF2B5EF4-FFF2-40B4-BE49-F238E27FC236}">
                <a16:creationId xmlns:a16="http://schemas.microsoft.com/office/drawing/2014/main" id="{39D08FD7-B590-2DDE-12E2-E1E62C6C4A06}"/>
              </a:ext>
              <a:ext uri="{C183D7F6-B498-43B3-948B-1728B52AA6E4}">
                <adec:decorative xmlns:adec="http://schemas.microsoft.com/office/drawing/2017/decorative" val="1"/>
              </a:ext>
            </a:extLst>
          </p:cNvPr>
          <p:cNvSpPr/>
          <p:nvPr/>
        </p:nvSpPr>
        <p:spPr>
          <a:xfrm rot="10800000">
            <a:off x="1731744" y="2366294"/>
            <a:ext cx="3004296" cy="914400"/>
          </a:xfrm>
          <a:prstGeom prst="blockArc">
            <a:avLst>
              <a:gd name="adj1" fmla="val 14814853"/>
              <a:gd name="adj2" fmla="val 1757802"/>
              <a:gd name="adj3" fmla="val 1367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3" name="Block Arc 52">
            <a:extLst>
              <a:ext uri="{FF2B5EF4-FFF2-40B4-BE49-F238E27FC236}">
                <a16:creationId xmlns:a16="http://schemas.microsoft.com/office/drawing/2014/main" id="{608BE8BE-48A7-F7D4-4B65-F36E2B5E4B64}"/>
              </a:ext>
              <a:ext uri="{C183D7F6-B498-43B3-948B-1728B52AA6E4}">
                <adec:decorative xmlns:adec="http://schemas.microsoft.com/office/drawing/2017/decorative" val="1"/>
              </a:ext>
            </a:extLst>
          </p:cNvPr>
          <p:cNvSpPr/>
          <p:nvPr/>
        </p:nvSpPr>
        <p:spPr>
          <a:xfrm rot="10800000">
            <a:off x="3467104" y="1705612"/>
            <a:ext cx="3255233" cy="1492259"/>
          </a:xfrm>
          <a:prstGeom prst="blockArc">
            <a:avLst>
              <a:gd name="adj1" fmla="val 14814853"/>
              <a:gd name="adj2" fmla="val 4128403"/>
              <a:gd name="adj3" fmla="val 106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4" name="Block Arc 53">
            <a:extLst>
              <a:ext uri="{FF2B5EF4-FFF2-40B4-BE49-F238E27FC236}">
                <a16:creationId xmlns:a16="http://schemas.microsoft.com/office/drawing/2014/main" id="{0729BC63-E48C-020A-3CAC-B2DECA5E9DBD}"/>
              </a:ext>
              <a:ext uri="{C183D7F6-B498-43B3-948B-1728B52AA6E4}">
                <adec:decorative xmlns:adec="http://schemas.microsoft.com/office/drawing/2017/decorative" val="1"/>
              </a:ext>
            </a:extLst>
          </p:cNvPr>
          <p:cNvSpPr/>
          <p:nvPr/>
        </p:nvSpPr>
        <p:spPr>
          <a:xfrm rot="10800000">
            <a:off x="4845921" y="2173231"/>
            <a:ext cx="3004296" cy="914400"/>
          </a:xfrm>
          <a:prstGeom prst="blockArc">
            <a:avLst>
              <a:gd name="adj1" fmla="val 14814853"/>
              <a:gd name="adj2" fmla="val 1757802"/>
              <a:gd name="adj3" fmla="val 1367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5" name="Block Arc 54">
            <a:extLst>
              <a:ext uri="{FF2B5EF4-FFF2-40B4-BE49-F238E27FC236}">
                <a16:creationId xmlns:a16="http://schemas.microsoft.com/office/drawing/2014/main" id="{005AD369-12D4-B324-EB53-F40C1A15EE1A}"/>
              </a:ext>
              <a:ext uri="{C183D7F6-B498-43B3-948B-1728B52AA6E4}">
                <adec:decorative xmlns:adec="http://schemas.microsoft.com/office/drawing/2017/decorative" val="1"/>
              </a:ext>
            </a:extLst>
          </p:cNvPr>
          <p:cNvSpPr/>
          <p:nvPr/>
        </p:nvSpPr>
        <p:spPr>
          <a:xfrm flipH="1">
            <a:off x="3767260" y="4170496"/>
            <a:ext cx="3396474" cy="1755332"/>
          </a:xfrm>
          <a:prstGeom prst="blockArc">
            <a:avLst>
              <a:gd name="adj1" fmla="val 15687018"/>
              <a:gd name="adj2" fmla="val 3176220"/>
              <a:gd name="adj3" fmla="val 6412"/>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5" name="TextBox 24">
            <a:extLst>
              <a:ext uri="{FF2B5EF4-FFF2-40B4-BE49-F238E27FC236}">
                <a16:creationId xmlns:a16="http://schemas.microsoft.com/office/drawing/2014/main" id="{8B190545-1581-A1A8-BF53-52D566D190E1}"/>
              </a:ext>
            </a:extLst>
          </p:cNvPr>
          <p:cNvSpPr txBox="1"/>
          <p:nvPr/>
        </p:nvSpPr>
        <p:spPr>
          <a:xfrm>
            <a:off x="317129" y="3308223"/>
            <a:ext cx="1034321" cy="707886"/>
          </a:xfrm>
          <a:prstGeom prst="rect">
            <a:avLst/>
          </a:prstGeom>
          <a:noFill/>
        </p:spPr>
        <p:txBody>
          <a:bodyPr wrap="square" rtlCol="0">
            <a:spAutoFit/>
          </a:bodyPr>
          <a:lstStyle/>
          <a:p>
            <a:r>
              <a:rPr lang="en-US" sz="2000" dirty="0">
                <a:solidFill>
                  <a:schemeClr val="bg1"/>
                </a:solidFill>
              </a:rPr>
              <a:t>Open Access</a:t>
            </a:r>
          </a:p>
        </p:txBody>
      </p:sp>
      <p:sp>
        <p:nvSpPr>
          <p:cNvPr id="26" name="TextBox 25">
            <a:extLst>
              <a:ext uri="{FF2B5EF4-FFF2-40B4-BE49-F238E27FC236}">
                <a16:creationId xmlns:a16="http://schemas.microsoft.com/office/drawing/2014/main" id="{5BB49416-1CDD-1B3F-0628-989ABD03934B}"/>
              </a:ext>
            </a:extLst>
          </p:cNvPr>
          <p:cNvSpPr txBox="1"/>
          <p:nvPr/>
        </p:nvSpPr>
        <p:spPr>
          <a:xfrm>
            <a:off x="6145637" y="3049559"/>
            <a:ext cx="1881715" cy="1200329"/>
          </a:xfrm>
          <a:prstGeom prst="rect">
            <a:avLst/>
          </a:prstGeom>
          <a:noFill/>
        </p:spPr>
        <p:txBody>
          <a:bodyPr wrap="square" rtlCol="0">
            <a:spAutoFit/>
          </a:bodyPr>
          <a:lstStyle/>
          <a:p>
            <a:r>
              <a:rPr lang="en-US" sz="2400" dirty="0">
                <a:solidFill>
                  <a:schemeClr val="bg1"/>
                </a:solidFill>
              </a:rPr>
              <a:t>Open &amp; Equitable Scholarship</a:t>
            </a:r>
          </a:p>
        </p:txBody>
      </p:sp>
      <p:sp>
        <p:nvSpPr>
          <p:cNvPr id="30" name="TextBox 29">
            <a:extLst>
              <a:ext uri="{FF2B5EF4-FFF2-40B4-BE49-F238E27FC236}">
                <a16:creationId xmlns:a16="http://schemas.microsoft.com/office/drawing/2014/main" id="{231621FD-13D8-E592-4453-C976FB039A4F}"/>
              </a:ext>
            </a:extLst>
          </p:cNvPr>
          <p:cNvSpPr txBox="1"/>
          <p:nvPr/>
        </p:nvSpPr>
        <p:spPr>
          <a:xfrm>
            <a:off x="3301640" y="3265002"/>
            <a:ext cx="1670185" cy="769441"/>
          </a:xfrm>
          <a:prstGeom prst="rect">
            <a:avLst/>
          </a:prstGeom>
          <a:noFill/>
        </p:spPr>
        <p:txBody>
          <a:bodyPr wrap="square" rtlCol="0">
            <a:spAutoFit/>
          </a:bodyPr>
          <a:lstStyle/>
          <a:p>
            <a:r>
              <a:rPr lang="en-US" sz="2200" dirty="0">
                <a:solidFill>
                  <a:schemeClr val="bg1"/>
                </a:solidFill>
              </a:rPr>
              <a:t>Open Scholarship</a:t>
            </a:r>
          </a:p>
        </p:txBody>
      </p:sp>
    </p:spTree>
    <p:extLst>
      <p:ext uri="{BB962C8B-B14F-4D97-AF65-F5344CB8AC3E}">
        <p14:creationId xmlns:p14="http://schemas.microsoft.com/office/powerpoint/2010/main" val="4268856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79605-8DE8-C1F3-94F1-328F0B5AF4E6}"/>
              </a:ext>
            </a:extLst>
          </p:cNvPr>
          <p:cNvSpPr>
            <a:spLocks noGrp="1"/>
          </p:cNvSpPr>
          <p:nvPr>
            <p:ph type="title"/>
          </p:nvPr>
        </p:nvSpPr>
        <p:spPr/>
        <p:txBody>
          <a:bodyPr/>
          <a:lstStyle/>
          <a:p>
            <a:r>
              <a:rPr lang="en-US" dirty="0"/>
              <a:t>Evolution of open philosophy</a:t>
            </a:r>
          </a:p>
        </p:txBody>
      </p:sp>
      <p:pic>
        <p:nvPicPr>
          <p:cNvPr id="6" name="Picture 5" descr="A diagram with an arrow that's starts on the left and gets bigger as it goes to the right point to the other text on the slide, with the terms Open Access, Open Scholarship, and Open &amp; Equitable Scholarship within the arrow also move from left to right. Coming off of the arrow are curved lines that link up with other terms. Coming off of arrow between Open Access and Open Scholarship are the terms MIT Faculty OA Policy, Open data, Open code, and Computational access. Coming off of the arrow between Open Scholarship and Open &amp; Equitable Scholarship are the terms Rights &amp; reuse, Equitable contributions, Incentives, and Sustainable infrastructure. ">
            <a:extLst>
              <a:ext uri="{FF2B5EF4-FFF2-40B4-BE49-F238E27FC236}">
                <a16:creationId xmlns:a16="http://schemas.microsoft.com/office/drawing/2014/main" id="{9986F1CD-DFD9-E837-5C6B-6E7A81528D81}"/>
              </a:ext>
            </a:extLst>
          </p:cNvPr>
          <p:cNvPicPr>
            <a:picLocks noChangeAspect="1"/>
          </p:cNvPicPr>
          <p:nvPr/>
        </p:nvPicPr>
        <p:blipFill>
          <a:blip r:embed="rId3"/>
          <a:stretch>
            <a:fillRect/>
          </a:stretch>
        </p:blipFill>
        <p:spPr>
          <a:xfrm>
            <a:off x="223819" y="1221507"/>
            <a:ext cx="7991493" cy="5005661"/>
          </a:xfrm>
          <a:prstGeom prst="rect">
            <a:avLst/>
          </a:prstGeom>
        </p:spPr>
      </p:pic>
      <p:sp>
        <p:nvSpPr>
          <p:cNvPr id="23" name="Content Placeholder 22">
            <a:extLst>
              <a:ext uri="{FF2B5EF4-FFF2-40B4-BE49-F238E27FC236}">
                <a16:creationId xmlns:a16="http://schemas.microsoft.com/office/drawing/2014/main" id="{FD8DAD20-5C36-057F-670D-A37F22E80881}"/>
              </a:ext>
            </a:extLst>
          </p:cNvPr>
          <p:cNvSpPr>
            <a:spLocks noGrp="1"/>
          </p:cNvSpPr>
          <p:nvPr>
            <p:ph idx="1"/>
          </p:nvPr>
        </p:nvSpPr>
        <p:spPr>
          <a:xfrm>
            <a:off x="8215312" y="1600201"/>
            <a:ext cx="3367087" cy="4525963"/>
          </a:xfrm>
        </p:spPr>
        <p:txBody>
          <a:bodyPr>
            <a:normAutofit lnSpcReduction="10000"/>
          </a:bodyPr>
          <a:lstStyle/>
          <a:p>
            <a:pPr>
              <a:spcBef>
                <a:spcPts val="1968"/>
              </a:spcBef>
            </a:pPr>
            <a:r>
              <a:rPr lang="en-US" dirty="0"/>
              <a:t>Repository strategy</a:t>
            </a:r>
          </a:p>
          <a:p>
            <a:pPr>
              <a:spcBef>
                <a:spcPts val="1968"/>
              </a:spcBef>
            </a:pPr>
            <a:r>
              <a:rPr lang="en-US" dirty="0"/>
              <a:t>Research Data Index</a:t>
            </a:r>
          </a:p>
          <a:p>
            <a:pPr>
              <a:spcBef>
                <a:spcPts val="1968"/>
              </a:spcBef>
            </a:pPr>
            <a:r>
              <a:rPr lang="en-US" dirty="0"/>
              <a:t>DOI Service</a:t>
            </a:r>
          </a:p>
          <a:p>
            <a:pPr>
              <a:spcBef>
                <a:spcPts val="1968"/>
              </a:spcBef>
            </a:pPr>
            <a:r>
              <a:rPr lang="en-US" dirty="0"/>
              <a:t>Framework for Publisher Contracts</a:t>
            </a:r>
          </a:p>
        </p:txBody>
      </p:sp>
    </p:spTree>
    <p:extLst>
      <p:ext uri="{BB962C8B-B14F-4D97-AF65-F5344CB8AC3E}">
        <p14:creationId xmlns:p14="http://schemas.microsoft.com/office/powerpoint/2010/main" val="3853538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79605-8DE8-C1F3-94F1-328F0B5AF4E6}"/>
              </a:ext>
            </a:extLst>
          </p:cNvPr>
          <p:cNvSpPr>
            <a:spLocks noGrp="1"/>
          </p:cNvSpPr>
          <p:nvPr>
            <p:ph type="title"/>
          </p:nvPr>
        </p:nvSpPr>
        <p:spPr/>
        <p:txBody>
          <a:bodyPr/>
          <a:lstStyle/>
          <a:p>
            <a:r>
              <a:rPr lang="en-US" dirty="0"/>
              <a:t>Evolution of open philosophy</a:t>
            </a:r>
          </a:p>
        </p:txBody>
      </p:sp>
      <p:pic>
        <p:nvPicPr>
          <p:cNvPr id="6" name="Picture 5" descr="A diagram with an arrow that's starts on the left and gets bigger as it goes to the right point to the other text on the slide, with the terms Open Access, Open Scholarship, and Open &amp; Equitable Scholarship within the arrow also move from left to right. Coming off of the arrow are curved lines that link up with other terms. Coming off of arrow between Open Access and Open Scholarship are the terms MIT Faculty OA Policy, Open data, Open code, and Computational access. Coming off of the arrow between Open Scholarship and Open &amp; Equitable Scholarship are the terms Rights &amp; reuse, Equitable contributions, Incentives, and Sustainable infrastructure. ">
            <a:extLst>
              <a:ext uri="{FF2B5EF4-FFF2-40B4-BE49-F238E27FC236}">
                <a16:creationId xmlns:a16="http://schemas.microsoft.com/office/drawing/2014/main" id="{9986F1CD-DFD9-E837-5C6B-6E7A81528D81}"/>
              </a:ext>
            </a:extLst>
          </p:cNvPr>
          <p:cNvPicPr>
            <a:picLocks noChangeAspect="1"/>
          </p:cNvPicPr>
          <p:nvPr/>
        </p:nvPicPr>
        <p:blipFill>
          <a:blip r:embed="rId3"/>
          <a:stretch>
            <a:fillRect/>
          </a:stretch>
        </p:blipFill>
        <p:spPr>
          <a:xfrm>
            <a:off x="223819" y="1221507"/>
            <a:ext cx="7991493" cy="5005661"/>
          </a:xfrm>
          <a:prstGeom prst="rect">
            <a:avLst/>
          </a:prstGeom>
          <a:ln>
            <a:noFill/>
          </a:ln>
        </p:spPr>
      </p:pic>
      <p:sp>
        <p:nvSpPr>
          <p:cNvPr id="23" name="Content Placeholder 22">
            <a:extLst>
              <a:ext uri="{FF2B5EF4-FFF2-40B4-BE49-F238E27FC236}">
                <a16:creationId xmlns:a16="http://schemas.microsoft.com/office/drawing/2014/main" id="{FD8DAD20-5C36-057F-670D-A37F22E80881}"/>
              </a:ext>
            </a:extLst>
          </p:cNvPr>
          <p:cNvSpPr>
            <a:spLocks noGrp="1"/>
          </p:cNvSpPr>
          <p:nvPr>
            <p:ph idx="1"/>
          </p:nvPr>
        </p:nvSpPr>
        <p:spPr>
          <a:xfrm>
            <a:off x="8215312" y="1600201"/>
            <a:ext cx="3367087" cy="4525963"/>
          </a:xfrm>
        </p:spPr>
        <p:txBody>
          <a:bodyPr>
            <a:normAutofit lnSpcReduction="10000"/>
          </a:bodyPr>
          <a:lstStyle/>
          <a:p>
            <a:pPr>
              <a:spcBef>
                <a:spcPts val="1968"/>
              </a:spcBef>
            </a:pPr>
            <a:r>
              <a:rPr lang="en-US" dirty="0"/>
              <a:t>Repository strategy</a:t>
            </a:r>
          </a:p>
          <a:p>
            <a:pPr>
              <a:spcBef>
                <a:spcPts val="1968"/>
              </a:spcBef>
            </a:pPr>
            <a:r>
              <a:rPr lang="en-US" dirty="0"/>
              <a:t>Research Data Index</a:t>
            </a:r>
          </a:p>
          <a:p>
            <a:pPr>
              <a:spcBef>
                <a:spcPts val="1968"/>
              </a:spcBef>
            </a:pPr>
            <a:r>
              <a:rPr lang="en-US" dirty="0"/>
              <a:t>DOI Service</a:t>
            </a:r>
          </a:p>
          <a:p>
            <a:pPr>
              <a:spcBef>
                <a:spcPts val="1968"/>
              </a:spcBef>
            </a:pPr>
            <a:r>
              <a:rPr lang="en-US" dirty="0">
                <a:solidFill>
                  <a:schemeClr val="accent1"/>
                </a:solidFill>
              </a:rPr>
              <a:t>Framework for Publisher Contracts</a:t>
            </a:r>
          </a:p>
        </p:txBody>
      </p:sp>
    </p:spTree>
    <p:extLst>
      <p:ext uri="{BB962C8B-B14F-4D97-AF65-F5344CB8AC3E}">
        <p14:creationId xmlns:p14="http://schemas.microsoft.com/office/powerpoint/2010/main" val="3338929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3"/>
          <p:cNvSpPr txBox="1">
            <a:spLocks noGrp="1"/>
          </p:cNvSpPr>
          <p:nvPr>
            <p:ph type="title"/>
          </p:nvPr>
        </p:nvSpPr>
        <p:spPr>
          <a:xfrm>
            <a:off x="838200" y="365133"/>
            <a:ext cx="10809200" cy="1325600"/>
          </a:xfrm>
          <a:prstGeom prst="rect">
            <a:avLst/>
          </a:prstGeom>
        </p:spPr>
        <p:txBody>
          <a:bodyPr spcFirstLastPara="1" vert="horz" wrap="square" lIns="91433" tIns="45700" rIns="91433" bIns="45700" rtlCol="0" anchor="ctr" anchorCtr="0">
            <a:noAutofit/>
          </a:bodyPr>
          <a:lstStyle/>
          <a:p>
            <a:pPr>
              <a:spcBef>
                <a:spcPts val="0"/>
              </a:spcBef>
            </a:pPr>
            <a:r>
              <a:rPr lang="en" dirty="0"/>
              <a:t>MIT Framework for Publisher Contracts</a:t>
            </a:r>
            <a:endParaRPr dirty="0"/>
          </a:p>
        </p:txBody>
      </p:sp>
      <p:sp>
        <p:nvSpPr>
          <p:cNvPr id="180" name="Google Shape;180;p33"/>
          <p:cNvSpPr txBox="1"/>
          <p:nvPr/>
        </p:nvSpPr>
        <p:spPr>
          <a:xfrm>
            <a:off x="705858" y="1789564"/>
            <a:ext cx="3096000" cy="718170"/>
          </a:xfrm>
          <a:prstGeom prst="rect">
            <a:avLst/>
          </a:prstGeom>
          <a:noFill/>
          <a:ln>
            <a:noFill/>
          </a:ln>
        </p:spPr>
        <p:txBody>
          <a:bodyPr spcFirstLastPara="1" wrap="square" lIns="121900" tIns="121900" rIns="121900" bIns="121900" anchor="t" anchorCtr="0">
            <a:spAutoFit/>
          </a:bodyPr>
          <a:lstStyle/>
          <a:p>
            <a:r>
              <a:rPr lang="en" sz="3067" dirty="0"/>
              <a:t>Core Principles</a:t>
            </a:r>
            <a:endParaRPr sz="3067" dirty="0"/>
          </a:p>
        </p:txBody>
      </p:sp>
      <p:sp>
        <p:nvSpPr>
          <p:cNvPr id="178" name="Google Shape;178;p33"/>
          <p:cNvSpPr txBox="1">
            <a:spLocks noGrp="1"/>
          </p:cNvSpPr>
          <p:nvPr>
            <p:ph type="body" idx="1"/>
          </p:nvPr>
        </p:nvSpPr>
        <p:spPr>
          <a:xfrm>
            <a:off x="513184" y="2507734"/>
            <a:ext cx="5582816" cy="2547600"/>
          </a:xfrm>
          <a:prstGeom prst="rect">
            <a:avLst/>
          </a:prstGeom>
        </p:spPr>
        <p:txBody>
          <a:bodyPr spcFirstLastPara="1" vert="horz" wrap="square" lIns="91433" tIns="45700" rIns="91433" bIns="45700" rtlCol="0" anchor="t" anchorCtr="0">
            <a:noAutofit/>
          </a:bodyPr>
          <a:lstStyle/>
          <a:p>
            <a:pPr marL="609585" indent="-482588">
              <a:lnSpc>
                <a:spcPct val="115000"/>
              </a:lnSpc>
              <a:spcBef>
                <a:spcPts val="1067"/>
              </a:spcBef>
              <a:buSzPts val="2100"/>
              <a:buChar char="•"/>
            </a:pPr>
            <a:r>
              <a:rPr lang="en" dirty="0"/>
              <a:t>No waivers</a:t>
            </a:r>
            <a:endParaRPr dirty="0"/>
          </a:p>
          <a:p>
            <a:pPr marL="609585" indent="-482588">
              <a:lnSpc>
                <a:spcPct val="115000"/>
              </a:lnSpc>
              <a:spcBef>
                <a:spcPts val="0"/>
              </a:spcBef>
              <a:buSzPts val="2100"/>
              <a:buChar char="•"/>
            </a:pPr>
            <a:r>
              <a:rPr lang="en" dirty="0"/>
              <a:t>Rights retention/generous reuse rights</a:t>
            </a:r>
            <a:endParaRPr dirty="0"/>
          </a:p>
          <a:p>
            <a:pPr marL="609585" indent="-482588">
              <a:lnSpc>
                <a:spcPct val="115000"/>
              </a:lnSpc>
              <a:spcBef>
                <a:spcPts val="0"/>
              </a:spcBef>
              <a:buSzPts val="2100"/>
              <a:buChar char="•"/>
            </a:pPr>
            <a:r>
              <a:rPr lang="en" dirty="0" err="1"/>
              <a:t>Autodeposit</a:t>
            </a:r>
            <a:r>
              <a:rPr lang="en" dirty="0"/>
              <a:t> </a:t>
            </a:r>
            <a:endParaRPr dirty="0"/>
          </a:p>
          <a:p>
            <a:pPr marL="609585" indent="0">
              <a:spcBef>
                <a:spcPts val="1067"/>
              </a:spcBef>
              <a:buNone/>
            </a:pPr>
            <a:endParaRPr dirty="0"/>
          </a:p>
        </p:txBody>
      </p:sp>
      <p:sp>
        <p:nvSpPr>
          <p:cNvPr id="179" name="Google Shape;179;p33"/>
          <p:cNvSpPr txBox="1">
            <a:spLocks noGrp="1"/>
          </p:cNvSpPr>
          <p:nvPr>
            <p:ph type="body" idx="4294967295"/>
          </p:nvPr>
        </p:nvSpPr>
        <p:spPr>
          <a:xfrm>
            <a:off x="6019800" y="1673698"/>
            <a:ext cx="5659016" cy="3102800"/>
          </a:xfrm>
          <a:prstGeom prst="rect">
            <a:avLst/>
          </a:prstGeom>
        </p:spPr>
        <p:txBody>
          <a:bodyPr spcFirstLastPara="1" vert="horz" wrap="square" lIns="91433" tIns="45700" rIns="91433" bIns="45700" rtlCol="0" anchor="t" anchorCtr="0">
            <a:noAutofit/>
          </a:bodyPr>
          <a:lstStyle/>
          <a:p>
            <a:pPr marL="609585" indent="-482588">
              <a:lnSpc>
                <a:spcPct val="115000"/>
              </a:lnSpc>
              <a:spcBef>
                <a:spcPts val="1067"/>
              </a:spcBef>
              <a:buSzPts val="2100"/>
              <a:buChar char="•"/>
            </a:pPr>
            <a:r>
              <a:rPr lang="en" dirty="0"/>
              <a:t>Computational access</a:t>
            </a:r>
            <a:endParaRPr dirty="0"/>
          </a:p>
          <a:p>
            <a:pPr marL="609585" indent="-482588">
              <a:lnSpc>
                <a:spcPct val="115000"/>
              </a:lnSpc>
              <a:spcBef>
                <a:spcPts val="0"/>
              </a:spcBef>
              <a:buSzPts val="2100"/>
              <a:buChar char="•"/>
            </a:pPr>
            <a:r>
              <a:rPr lang="en" dirty="0"/>
              <a:t>Long-term digital preservation and access</a:t>
            </a:r>
            <a:endParaRPr dirty="0"/>
          </a:p>
          <a:p>
            <a:pPr marL="609585" indent="-482588">
              <a:lnSpc>
                <a:spcPct val="115000"/>
              </a:lnSpc>
              <a:spcBef>
                <a:spcPts val="0"/>
              </a:spcBef>
              <a:buSzPts val="2100"/>
              <a:buChar char="•"/>
            </a:pPr>
            <a:r>
              <a:rPr lang="en" dirty="0"/>
              <a:t>Transparent cost-based pricing for value-added services</a:t>
            </a:r>
            <a:endParaRPr dirty="0"/>
          </a:p>
        </p:txBody>
      </p:sp>
      <p:sp>
        <p:nvSpPr>
          <p:cNvPr id="177" name="Google Shape;177;p33"/>
          <p:cNvSpPr txBox="1">
            <a:spLocks noGrp="1"/>
          </p:cNvSpPr>
          <p:nvPr>
            <p:ph type="body" idx="1"/>
          </p:nvPr>
        </p:nvSpPr>
        <p:spPr>
          <a:xfrm>
            <a:off x="330400" y="5840729"/>
            <a:ext cx="6197200" cy="708000"/>
          </a:xfrm>
          <a:prstGeom prst="rect">
            <a:avLst/>
          </a:prstGeom>
        </p:spPr>
        <p:txBody>
          <a:bodyPr spcFirstLastPara="1" vert="horz" wrap="square" lIns="91433" tIns="45700" rIns="91433" bIns="45700" rtlCol="0" anchor="t" anchorCtr="0">
            <a:noAutofit/>
          </a:bodyPr>
          <a:lstStyle/>
          <a:p>
            <a:pPr marL="0" indent="0">
              <a:spcBef>
                <a:spcPts val="1067"/>
              </a:spcBef>
              <a:buNone/>
            </a:pPr>
            <a:r>
              <a:rPr lang="en" sz="1867" u="sng" dirty="0">
                <a:solidFill>
                  <a:schemeClr val="hlink"/>
                </a:solidFill>
                <a:hlinkClick r:id="rId3"/>
              </a:rPr>
              <a:t>https://libraries.mit.edu/scholarly/publishing/framework/</a:t>
            </a:r>
            <a:endParaRPr sz="1867" dirty="0"/>
          </a:p>
          <a:p>
            <a:pPr marL="0" indent="0">
              <a:spcBef>
                <a:spcPts val="1067"/>
              </a:spcBef>
              <a:buNone/>
            </a:pPr>
            <a:endParaRPr dirty="0"/>
          </a:p>
          <a:p>
            <a:pPr marL="0" indent="0">
              <a:spcBef>
                <a:spcPts val="1067"/>
              </a:spcBef>
              <a:buNone/>
            </a:pPr>
            <a:endParaRPr dirty="0"/>
          </a:p>
        </p:txBody>
      </p:sp>
    </p:spTree>
  </p:cSld>
  <p:clrMapOvr>
    <a:masterClrMapping/>
  </p:clrMapOvr>
</p:sld>
</file>

<file path=ppt/theme/theme1.xml><?xml version="1.0" encoding="utf-8"?>
<a:theme xmlns:a="http://schemas.openxmlformats.org/drawingml/2006/main" name="PPT_template_white_INSTALL BRAND FONT BEFORE USING">
  <a:themeElements>
    <a:clrScheme name="Colorblind_1 1">
      <a:dk1>
        <a:srgbClr val="000000"/>
      </a:dk1>
      <a:lt1>
        <a:srgbClr val="FFFFFF"/>
      </a:lt1>
      <a:dk2>
        <a:srgbClr val="1F497D"/>
      </a:dk2>
      <a:lt2>
        <a:srgbClr val="EEECE1"/>
      </a:lt2>
      <a:accent1>
        <a:srgbClr val="E69F00"/>
      </a:accent1>
      <a:accent2>
        <a:srgbClr val="56B3E9"/>
      </a:accent2>
      <a:accent3>
        <a:srgbClr val="009E73"/>
      </a:accent3>
      <a:accent4>
        <a:srgbClr val="F0E341"/>
      </a:accent4>
      <a:accent5>
        <a:srgbClr val="0071B2"/>
      </a:accent5>
      <a:accent6>
        <a:srgbClr val="D55E00"/>
      </a:accent6>
      <a:hlink>
        <a:srgbClr val="CC79A7"/>
      </a:hlink>
      <a:folHlink>
        <a:srgbClr val="2D2D2D"/>
      </a:folHlink>
    </a:clrScheme>
    <a:fontScheme name="Helvetica">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PTtemplate_16-9_WhiteBackground_v01" id="{EE95EE32-1770-5044-9ACC-A51D18FDA892}" vid="{E2E34599-7FEE-594E-AFB2-3D52A319951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PPT_template_white_INSTALL BRAND FONT BEFORE USING</Template>
  <TotalTime>27099</TotalTime>
  <Words>4194</Words>
  <Application>Microsoft Macintosh PowerPoint</Application>
  <PresentationFormat>Widescreen</PresentationFormat>
  <Paragraphs>237</Paragraphs>
  <Slides>25</Slides>
  <Notes>25</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Courier New</vt:lpstr>
      <vt:lpstr>Helvetica</vt:lpstr>
      <vt:lpstr>Wingdings</vt:lpstr>
      <vt:lpstr>PPT_template_white_INSTALL BRAND FONT BEFORE USING</vt:lpstr>
      <vt:lpstr>Evolving IRs to serve our expanding open scholarship priorities </vt:lpstr>
      <vt:lpstr>Introduction &amp; Expectations</vt:lpstr>
      <vt:lpstr>Framing within OA movement: colours</vt:lpstr>
      <vt:lpstr>Abbreviated History of OA &amp; MIT Institutional Repository</vt:lpstr>
      <vt:lpstr>Abbreviated History of OA &amp; MIT Institutional Repository</vt:lpstr>
      <vt:lpstr>Evolution of open philosophy</vt:lpstr>
      <vt:lpstr>Evolution of open philosophy</vt:lpstr>
      <vt:lpstr>Evolution of open philosophy</vt:lpstr>
      <vt:lpstr>MIT Framework for Publisher Contracts</vt:lpstr>
      <vt:lpstr>Evolution of repository technology</vt:lpstr>
      <vt:lpstr>Evolution of repository collections</vt:lpstr>
      <vt:lpstr>Areas of investment</vt:lpstr>
      <vt:lpstr>Green OA at MIT</vt:lpstr>
      <vt:lpstr>Investing in Green OA – Acquisitions Staff</vt:lpstr>
      <vt:lpstr>Investing in Green OA – Metadata Staff</vt:lpstr>
      <vt:lpstr>Investing in Green OA – Outreach</vt:lpstr>
      <vt:lpstr>Investing in Green OA – Infrastructure and Development Staff</vt:lpstr>
      <vt:lpstr>Investing in Green OA – Publisher autodeposit</vt:lpstr>
      <vt:lpstr>Current &amp; Future Developments</vt:lpstr>
      <vt:lpstr>Electronic theses</vt:lpstr>
      <vt:lpstr>Supporting researchers’ needs</vt:lpstr>
      <vt:lpstr>Current use of persistent identifiers</vt:lpstr>
      <vt:lpstr>Improving use of persistent identifiers</vt:lpstr>
      <vt:lpstr>Repository uses to serve more users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Evolving IRs to serve our expanding open scholarship priorities </dc:title>
  <dc:creator>Amy Nurnberger</dc:creator>
  <cp:lastModifiedBy>Sadie Roosa</cp:lastModifiedBy>
  <cp:revision>87</cp:revision>
  <dcterms:created xsi:type="dcterms:W3CDTF">2022-08-04T19:52:49Z</dcterms:created>
  <dcterms:modified xsi:type="dcterms:W3CDTF">2022-09-12T18:43:37Z</dcterms:modified>
</cp:coreProperties>
</file>