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</p:sldIdLst>
  <p:sldSz cx="6821488" cy="5303838"/>
  <p:notesSz cx="6858000" cy="9144000"/>
  <p:defaultTextStyle>
    <a:defPPr>
      <a:defRPr lang="en-US"/>
    </a:defPPr>
    <a:lvl1pPr marL="0" algn="l" defTabSz="34642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6420" algn="l" defTabSz="34642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92841" algn="l" defTabSz="34642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39261" algn="l" defTabSz="34642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85682" algn="l" defTabSz="34642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32102" algn="l" defTabSz="34642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78523" algn="l" defTabSz="34642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24943" algn="l" defTabSz="34642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71364" algn="l" defTabSz="34642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6C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2128" y="-216"/>
      </p:cViewPr>
      <p:guideLst>
        <p:guide orient="horz" pos="1671"/>
        <p:guide pos="214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1612" y="1647628"/>
            <a:ext cx="5798265" cy="11368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3223" y="3005508"/>
            <a:ext cx="4775042" cy="135542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64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928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56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21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8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4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13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B8B72-07F7-3F44-BFA5-C0131F560BD5}" type="datetimeFigureOut">
              <a:rPr lang="en-US" smtClean="0"/>
              <a:t>9/22/14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C1CA4-168B-C04C-80AC-D37CE49CD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769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B8B72-07F7-3F44-BFA5-C0131F560BD5}" type="datetimeFigureOut">
              <a:rPr lang="en-US" smtClean="0"/>
              <a:t>9/22/14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C1CA4-168B-C04C-80AC-D37CE49CD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021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850" y="3408207"/>
            <a:ext cx="5798265" cy="1053401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8850" y="2247993"/>
            <a:ext cx="5798265" cy="1160214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64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9284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3926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85682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32102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7852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2494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7136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B8B72-07F7-3F44-BFA5-C0131F560BD5}" type="datetimeFigureOut">
              <a:rPr lang="en-US" smtClean="0"/>
              <a:t>9/22/14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C1CA4-168B-C04C-80AC-D37CE49CD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30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1074" y="1237563"/>
            <a:ext cx="3012824" cy="35002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67590" y="1237563"/>
            <a:ext cx="3012824" cy="35002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B8B72-07F7-3F44-BFA5-C0131F560BD5}" type="datetimeFigureOut">
              <a:rPr lang="en-US" smtClean="0"/>
              <a:t>9/22/14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C1CA4-168B-C04C-80AC-D37CE49CD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298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1074" y="1187225"/>
            <a:ext cx="3014009" cy="49477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6420" indent="0">
              <a:buNone/>
              <a:defRPr sz="1500" b="1"/>
            </a:lvl2pPr>
            <a:lvl3pPr marL="692841" indent="0">
              <a:buNone/>
              <a:defRPr sz="1400" b="1"/>
            </a:lvl3pPr>
            <a:lvl4pPr marL="1039261" indent="0">
              <a:buNone/>
              <a:defRPr sz="1200" b="1"/>
            </a:lvl4pPr>
            <a:lvl5pPr marL="1385682" indent="0">
              <a:buNone/>
              <a:defRPr sz="1200" b="1"/>
            </a:lvl5pPr>
            <a:lvl6pPr marL="1732102" indent="0">
              <a:buNone/>
              <a:defRPr sz="1200" b="1"/>
            </a:lvl6pPr>
            <a:lvl7pPr marL="2078523" indent="0">
              <a:buNone/>
              <a:defRPr sz="1200" b="1"/>
            </a:lvl7pPr>
            <a:lvl8pPr marL="2424943" indent="0">
              <a:buNone/>
              <a:defRPr sz="1200" b="1"/>
            </a:lvl8pPr>
            <a:lvl9pPr marL="2771364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1074" y="1682004"/>
            <a:ext cx="3014009" cy="305584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65222" y="1187225"/>
            <a:ext cx="3015192" cy="49477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6420" indent="0">
              <a:buNone/>
              <a:defRPr sz="1500" b="1"/>
            </a:lvl2pPr>
            <a:lvl3pPr marL="692841" indent="0">
              <a:buNone/>
              <a:defRPr sz="1400" b="1"/>
            </a:lvl3pPr>
            <a:lvl4pPr marL="1039261" indent="0">
              <a:buNone/>
              <a:defRPr sz="1200" b="1"/>
            </a:lvl4pPr>
            <a:lvl5pPr marL="1385682" indent="0">
              <a:buNone/>
              <a:defRPr sz="1200" b="1"/>
            </a:lvl5pPr>
            <a:lvl6pPr marL="1732102" indent="0">
              <a:buNone/>
              <a:defRPr sz="1200" b="1"/>
            </a:lvl6pPr>
            <a:lvl7pPr marL="2078523" indent="0">
              <a:buNone/>
              <a:defRPr sz="1200" b="1"/>
            </a:lvl7pPr>
            <a:lvl8pPr marL="2424943" indent="0">
              <a:buNone/>
              <a:defRPr sz="1200" b="1"/>
            </a:lvl8pPr>
            <a:lvl9pPr marL="2771364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65222" y="1682004"/>
            <a:ext cx="3015192" cy="305584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B8B72-07F7-3F44-BFA5-C0131F560BD5}" type="datetimeFigureOut">
              <a:rPr lang="en-US" smtClean="0"/>
              <a:t>9/22/14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C1CA4-168B-C04C-80AC-D37CE49CD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983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B8B72-07F7-3F44-BFA5-C0131F560BD5}" type="datetimeFigureOut">
              <a:rPr lang="en-US" smtClean="0"/>
              <a:t>9/22/14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C1CA4-168B-C04C-80AC-D37CE49CD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353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B8B72-07F7-3F44-BFA5-C0131F560BD5}" type="datetimeFigureOut">
              <a:rPr lang="en-US" smtClean="0"/>
              <a:t>9/22/14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C1CA4-168B-C04C-80AC-D37CE49CD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233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075" y="211171"/>
            <a:ext cx="2244223" cy="89870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7012" y="211172"/>
            <a:ext cx="3813401" cy="452667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1075" y="1109878"/>
            <a:ext cx="2244223" cy="3627973"/>
          </a:xfrm>
        </p:spPr>
        <p:txBody>
          <a:bodyPr/>
          <a:lstStyle>
            <a:lvl1pPr marL="0" indent="0">
              <a:buNone/>
              <a:defRPr sz="1100"/>
            </a:lvl1pPr>
            <a:lvl2pPr marL="346420" indent="0">
              <a:buNone/>
              <a:defRPr sz="900"/>
            </a:lvl2pPr>
            <a:lvl3pPr marL="692841" indent="0">
              <a:buNone/>
              <a:defRPr sz="800"/>
            </a:lvl3pPr>
            <a:lvl4pPr marL="1039261" indent="0">
              <a:buNone/>
              <a:defRPr sz="700"/>
            </a:lvl4pPr>
            <a:lvl5pPr marL="1385682" indent="0">
              <a:buNone/>
              <a:defRPr sz="700"/>
            </a:lvl5pPr>
            <a:lvl6pPr marL="1732102" indent="0">
              <a:buNone/>
              <a:defRPr sz="700"/>
            </a:lvl6pPr>
            <a:lvl7pPr marL="2078523" indent="0">
              <a:buNone/>
              <a:defRPr sz="700"/>
            </a:lvl7pPr>
            <a:lvl8pPr marL="2424943" indent="0">
              <a:buNone/>
              <a:defRPr sz="700"/>
            </a:lvl8pPr>
            <a:lvl9pPr marL="2771364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B8B72-07F7-3F44-BFA5-C0131F560BD5}" type="datetimeFigureOut">
              <a:rPr lang="en-US" smtClean="0"/>
              <a:t>9/22/14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C1CA4-168B-C04C-80AC-D37CE49CD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375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7059" y="3712686"/>
            <a:ext cx="4092893" cy="43830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37059" y="473908"/>
            <a:ext cx="4092893" cy="3182303"/>
          </a:xfrm>
        </p:spPr>
        <p:txBody>
          <a:bodyPr/>
          <a:lstStyle>
            <a:lvl1pPr marL="0" indent="0">
              <a:buNone/>
              <a:defRPr sz="2400"/>
            </a:lvl1pPr>
            <a:lvl2pPr marL="346420" indent="0">
              <a:buNone/>
              <a:defRPr sz="2100"/>
            </a:lvl2pPr>
            <a:lvl3pPr marL="692841" indent="0">
              <a:buNone/>
              <a:defRPr sz="1800"/>
            </a:lvl3pPr>
            <a:lvl4pPr marL="1039261" indent="0">
              <a:buNone/>
              <a:defRPr sz="1500"/>
            </a:lvl4pPr>
            <a:lvl5pPr marL="1385682" indent="0">
              <a:buNone/>
              <a:defRPr sz="1500"/>
            </a:lvl5pPr>
            <a:lvl6pPr marL="1732102" indent="0">
              <a:buNone/>
              <a:defRPr sz="1500"/>
            </a:lvl6pPr>
            <a:lvl7pPr marL="2078523" indent="0">
              <a:buNone/>
              <a:defRPr sz="1500"/>
            </a:lvl7pPr>
            <a:lvl8pPr marL="2424943" indent="0">
              <a:buNone/>
              <a:defRPr sz="1500"/>
            </a:lvl8pPr>
            <a:lvl9pPr marL="2771364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37059" y="4150990"/>
            <a:ext cx="4092893" cy="622464"/>
          </a:xfrm>
        </p:spPr>
        <p:txBody>
          <a:bodyPr/>
          <a:lstStyle>
            <a:lvl1pPr marL="0" indent="0">
              <a:buNone/>
              <a:defRPr sz="1100"/>
            </a:lvl1pPr>
            <a:lvl2pPr marL="346420" indent="0">
              <a:buNone/>
              <a:defRPr sz="900"/>
            </a:lvl2pPr>
            <a:lvl3pPr marL="692841" indent="0">
              <a:buNone/>
              <a:defRPr sz="800"/>
            </a:lvl3pPr>
            <a:lvl4pPr marL="1039261" indent="0">
              <a:buNone/>
              <a:defRPr sz="700"/>
            </a:lvl4pPr>
            <a:lvl5pPr marL="1385682" indent="0">
              <a:buNone/>
              <a:defRPr sz="700"/>
            </a:lvl5pPr>
            <a:lvl6pPr marL="1732102" indent="0">
              <a:buNone/>
              <a:defRPr sz="700"/>
            </a:lvl6pPr>
            <a:lvl7pPr marL="2078523" indent="0">
              <a:buNone/>
              <a:defRPr sz="700"/>
            </a:lvl7pPr>
            <a:lvl8pPr marL="2424943" indent="0">
              <a:buNone/>
              <a:defRPr sz="700"/>
            </a:lvl8pPr>
            <a:lvl9pPr marL="2771364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B8B72-07F7-3F44-BFA5-C0131F560BD5}" type="datetimeFigureOut">
              <a:rPr lang="en-US" smtClean="0"/>
              <a:t>9/22/14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C1CA4-168B-C04C-80AC-D37CE49CD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989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B8B72-07F7-3F44-BFA5-C0131F560BD5}" type="datetimeFigureOut">
              <a:rPr lang="en-US" smtClean="0"/>
              <a:t>9/22/14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C1CA4-168B-C04C-80AC-D37CE49CD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789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45579" y="212400"/>
            <a:ext cx="1534835" cy="452545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1074" y="212400"/>
            <a:ext cx="4490813" cy="4525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B8B72-07F7-3F44-BFA5-C0131F560BD5}" type="datetimeFigureOut">
              <a:rPr lang="en-US" smtClean="0"/>
              <a:t>9/22/14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C1CA4-168B-C04C-80AC-D37CE49CD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377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1075" y="212399"/>
            <a:ext cx="6139339" cy="883973"/>
          </a:xfrm>
          <a:prstGeom prst="rect">
            <a:avLst/>
          </a:prstGeom>
        </p:spPr>
        <p:txBody>
          <a:bodyPr vert="horz" lIns="69284" tIns="34642" rIns="69284" bIns="34642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1075" y="1237563"/>
            <a:ext cx="6139339" cy="3500288"/>
          </a:xfrm>
          <a:prstGeom prst="rect">
            <a:avLst/>
          </a:prstGeom>
        </p:spPr>
        <p:txBody>
          <a:bodyPr vert="horz" lIns="69284" tIns="34642" rIns="69284" bIns="3464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1074" y="4915873"/>
            <a:ext cx="1591681" cy="282380"/>
          </a:xfrm>
          <a:prstGeom prst="rect">
            <a:avLst/>
          </a:prstGeom>
        </p:spPr>
        <p:txBody>
          <a:bodyPr vert="horz" lIns="69284" tIns="34642" rIns="69284" bIns="34642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BB8B72-07F7-3F44-BFA5-C0131F560BD5}" type="datetimeFigureOut">
              <a:rPr lang="en-US" smtClean="0"/>
              <a:t>9/22/14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30675" y="4915873"/>
            <a:ext cx="2160138" cy="282380"/>
          </a:xfrm>
          <a:prstGeom prst="rect">
            <a:avLst/>
          </a:prstGeom>
        </p:spPr>
        <p:txBody>
          <a:bodyPr vert="horz" lIns="69284" tIns="34642" rIns="69284" bIns="34642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88733" y="4915873"/>
            <a:ext cx="1591681" cy="282380"/>
          </a:xfrm>
          <a:prstGeom prst="rect">
            <a:avLst/>
          </a:prstGeom>
        </p:spPr>
        <p:txBody>
          <a:bodyPr vert="horz" lIns="69284" tIns="34642" rIns="69284" bIns="34642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7C1CA4-168B-C04C-80AC-D37CE49CD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676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642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9815" indent="-259815" algn="l" defTabSz="34642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62933" indent="-216513" algn="l" defTabSz="34642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66051" indent="-173210" algn="l" defTabSz="34642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12472" indent="-173210" algn="l" defTabSz="34642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58892" indent="-173210" algn="l" defTabSz="34642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5312" indent="-173210" algn="l" defTabSz="34642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51733" indent="-173210" algn="l" defTabSz="34642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98153" indent="-173210" algn="l" defTabSz="34642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44574" indent="-173210" algn="l" defTabSz="34642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642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6420" algn="l" defTabSz="34642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92841" algn="l" defTabSz="34642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39261" algn="l" defTabSz="34642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85682" algn="l" defTabSz="34642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32102" algn="l" defTabSz="34642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78523" algn="l" defTabSz="34642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24943" algn="l" defTabSz="34642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71364" algn="l" defTabSz="34642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-1208" y="4239942"/>
            <a:ext cx="6534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rgbClr val="000000"/>
                </a:solidFill>
              </a:rPr>
              <a:t>a</a:t>
            </a:r>
            <a:r>
              <a:rPr lang="en-US" sz="1100" dirty="0" smtClean="0">
                <a:solidFill>
                  <a:srgbClr val="000000"/>
                </a:solidFill>
              </a:rPr>
              <a:t>dd to</a:t>
            </a: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197762" y="1264861"/>
            <a:ext cx="14250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 smtClean="0">
                <a:solidFill>
                  <a:srgbClr val="FF0000"/>
                </a:solidFill>
              </a:rPr>
              <a:t>1 heterozygous</a:t>
            </a:r>
            <a:endParaRPr lang="en-US" sz="1100" dirty="0">
              <a:solidFill>
                <a:srgbClr val="FF0000"/>
              </a:solidFill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1950225" y="668644"/>
            <a:ext cx="3447773" cy="321114"/>
          </a:xfrm>
          <a:prstGeom prst="roundRect">
            <a:avLst/>
          </a:prstGeom>
          <a:noFill/>
          <a:ln>
            <a:solidFill>
              <a:srgbClr val="336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b="1" dirty="0" smtClean="0">
                <a:solidFill>
                  <a:srgbClr val="000000"/>
                </a:solidFill>
              </a:rPr>
              <a:t>INPUT :</a:t>
            </a:r>
            <a:r>
              <a:rPr lang="en-US" sz="800" dirty="0" smtClean="0">
                <a:solidFill>
                  <a:srgbClr val="000000"/>
                </a:solidFill>
              </a:rPr>
              <a:t> hapmap name.</a:t>
            </a:r>
          </a:p>
          <a:p>
            <a:r>
              <a:rPr lang="en-US" sz="800" b="1" dirty="0" smtClean="0">
                <a:solidFill>
                  <a:srgbClr val="000000"/>
                </a:solidFill>
              </a:rPr>
              <a:t>INPUT </a:t>
            </a:r>
            <a:r>
              <a:rPr lang="en-US" sz="800" dirty="0" smtClean="0">
                <a:solidFill>
                  <a:srgbClr val="000000"/>
                </a:solidFill>
              </a:rPr>
              <a:t>: select reference genome.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1950225" y="989758"/>
            <a:ext cx="3447773" cy="275103"/>
          </a:xfrm>
          <a:prstGeom prst="roundRect">
            <a:avLst/>
          </a:prstGeom>
          <a:noFill/>
          <a:ln>
            <a:solidFill>
              <a:srgbClr val="336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b="1" dirty="0" smtClean="0">
                <a:solidFill>
                  <a:srgbClr val="000000"/>
                </a:solidFill>
              </a:rPr>
              <a:t>INPUT :</a:t>
            </a:r>
            <a:r>
              <a:rPr lang="en-US" sz="800" dirty="0" smtClean="0">
                <a:solidFill>
                  <a:srgbClr val="000000"/>
                </a:solidFill>
              </a:rPr>
              <a:t> construct hapmap from 1 heterozygous or 2 homozygous datasets</a:t>
            </a:r>
            <a:endParaRPr lang="en-US" sz="800" dirty="0">
              <a:solidFill>
                <a:srgbClr val="000000"/>
              </a:solidFill>
            </a:endParaRPr>
          </a:p>
        </p:txBody>
      </p:sp>
      <p:cxnSp>
        <p:nvCxnSpPr>
          <p:cNvPr id="42" name="Straight Arrow Connector 41"/>
          <p:cNvCxnSpPr>
            <a:endCxn id="46" idx="0"/>
          </p:cNvCxnSpPr>
          <p:nvPr/>
        </p:nvCxnSpPr>
        <p:spPr>
          <a:xfrm>
            <a:off x="4332876" y="1264861"/>
            <a:ext cx="1065122" cy="944320"/>
          </a:xfrm>
          <a:prstGeom prst="straightConnector1">
            <a:avLst/>
          </a:prstGeom>
          <a:solidFill>
            <a:srgbClr val="FF0000">
              <a:alpha val="20000"/>
            </a:srgbClr>
          </a:solidFill>
          <a:ln>
            <a:solidFill>
              <a:srgbClr val="3366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4565691" y="1276211"/>
            <a:ext cx="14139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FF0000"/>
                </a:solidFill>
              </a:rPr>
              <a:t>2 homozygous</a:t>
            </a:r>
            <a:endParaRPr lang="en-US" sz="1100" dirty="0">
              <a:solidFill>
                <a:srgbClr val="FF0000"/>
              </a:solidFill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525525" y="1880633"/>
            <a:ext cx="2849399" cy="227358"/>
          </a:xfrm>
          <a:prstGeom prst="roundRect">
            <a:avLst/>
          </a:prstGeom>
          <a:noFill/>
          <a:ln>
            <a:solidFill>
              <a:srgbClr val="336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b="1" dirty="0" smtClean="0">
                <a:solidFill>
                  <a:srgbClr val="000000"/>
                </a:solidFill>
              </a:rPr>
              <a:t>INPUT :</a:t>
            </a:r>
            <a:r>
              <a:rPr lang="en-US" sz="800" dirty="0" smtClean="0">
                <a:solidFill>
                  <a:srgbClr val="000000"/>
                </a:solidFill>
              </a:rPr>
              <a:t> select heterozygous parental project.</a:t>
            </a:r>
          </a:p>
        </p:txBody>
      </p:sp>
      <p:cxnSp>
        <p:nvCxnSpPr>
          <p:cNvPr id="45" name="Straight Arrow Connector 44"/>
          <p:cNvCxnSpPr>
            <a:endCxn id="44" idx="0"/>
          </p:cNvCxnSpPr>
          <p:nvPr/>
        </p:nvCxnSpPr>
        <p:spPr>
          <a:xfrm flipH="1">
            <a:off x="1950225" y="1264861"/>
            <a:ext cx="1053390" cy="615772"/>
          </a:xfrm>
          <a:prstGeom prst="straightConnector1">
            <a:avLst/>
          </a:prstGeom>
          <a:solidFill>
            <a:srgbClr val="FF0000">
              <a:alpha val="20000"/>
            </a:srgbClr>
          </a:solidFill>
          <a:ln>
            <a:solidFill>
              <a:srgbClr val="3366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Rounded Rectangle 45"/>
          <p:cNvSpPr/>
          <p:nvPr/>
        </p:nvSpPr>
        <p:spPr>
          <a:xfrm>
            <a:off x="4327600" y="2209181"/>
            <a:ext cx="2140795" cy="366161"/>
          </a:xfrm>
          <a:prstGeom prst="roundRect">
            <a:avLst/>
          </a:prstGeom>
          <a:noFill/>
          <a:ln>
            <a:solidFill>
              <a:srgbClr val="336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b="1" dirty="0">
                <a:solidFill>
                  <a:srgbClr val="000000"/>
                </a:solidFill>
              </a:rPr>
              <a:t>INPUT :</a:t>
            </a:r>
            <a:r>
              <a:rPr lang="en-US" sz="800" dirty="0">
                <a:solidFill>
                  <a:srgbClr val="000000"/>
                </a:solidFill>
              </a:rPr>
              <a:t> </a:t>
            </a:r>
            <a:r>
              <a:rPr lang="en-US" sz="800" dirty="0" smtClean="0">
                <a:solidFill>
                  <a:srgbClr val="000000"/>
                </a:solidFill>
              </a:rPr>
              <a:t>select homozygous project #1.</a:t>
            </a:r>
            <a:endParaRPr lang="en-US" sz="800" dirty="0">
              <a:solidFill>
                <a:srgbClr val="000000"/>
              </a:solidFill>
            </a:endParaRPr>
          </a:p>
          <a:p>
            <a:r>
              <a:rPr lang="en-US" sz="800" b="1" dirty="0">
                <a:solidFill>
                  <a:srgbClr val="000000"/>
                </a:solidFill>
              </a:rPr>
              <a:t>INPUT</a:t>
            </a:r>
            <a:r>
              <a:rPr lang="en-US" sz="800" dirty="0">
                <a:solidFill>
                  <a:srgbClr val="000000"/>
                </a:solidFill>
              </a:rPr>
              <a:t> : </a:t>
            </a:r>
            <a:r>
              <a:rPr lang="en-US" sz="800" dirty="0" smtClean="0">
                <a:solidFill>
                  <a:srgbClr val="000000"/>
                </a:solidFill>
              </a:rPr>
              <a:t>select homozygous project #2.</a:t>
            </a:r>
            <a:endParaRPr lang="en-US" sz="800" dirty="0">
              <a:solidFill>
                <a:srgbClr val="000000"/>
              </a:solidFill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4327600" y="2918900"/>
            <a:ext cx="2140795" cy="366161"/>
          </a:xfrm>
          <a:prstGeom prst="roundRect">
            <a:avLst/>
          </a:prstGeom>
          <a:noFill/>
          <a:ln>
            <a:solidFill>
              <a:srgbClr val="336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b="1" dirty="0">
                <a:solidFill>
                  <a:srgbClr val="000000"/>
                </a:solidFill>
              </a:rPr>
              <a:t>INPUT :</a:t>
            </a:r>
            <a:r>
              <a:rPr lang="en-US" sz="800" dirty="0">
                <a:solidFill>
                  <a:srgbClr val="000000"/>
                </a:solidFill>
              </a:rPr>
              <a:t> </a:t>
            </a:r>
            <a:r>
              <a:rPr lang="en-US" sz="800" dirty="0" smtClean="0">
                <a:solidFill>
                  <a:srgbClr val="000000"/>
                </a:solidFill>
              </a:rPr>
              <a:t>choose color for homolog ‘a’ (#1).</a:t>
            </a:r>
            <a:endParaRPr lang="en-US" sz="800" dirty="0">
              <a:solidFill>
                <a:srgbClr val="000000"/>
              </a:solidFill>
            </a:endParaRPr>
          </a:p>
          <a:p>
            <a:r>
              <a:rPr lang="en-US" sz="800" b="1" dirty="0">
                <a:solidFill>
                  <a:srgbClr val="000000"/>
                </a:solidFill>
              </a:rPr>
              <a:t>INPUT</a:t>
            </a:r>
            <a:r>
              <a:rPr lang="en-US" sz="800" dirty="0">
                <a:solidFill>
                  <a:srgbClr val="000000"/>
                </a:solidFill>
              </a:rPr>
              <a:t> : </a:t>
            </a:r>
            <a:r>
              <a:rPr lang="en-US" sz="800" dirty="0" smtClean="0">
                <a:solidFill>
                  <a:srgbClr val="000000"/>
                </a:solidFill>
              </a:rPr>
              <a:t>choose color for homolog ‘b’ (#2).</a:t>
            </a:r>
            <a:endParaRPr lang="en-US" sz="800" dirty="0">
              <a:solidFill>
                <a:srgbClr val="000000"/>
              </a:solidFill>
            </a:endParaRPr>
          </a:p>
        </p:txBody>
      </p:sp>
      <p:cxnSp>
        <p:nvCxnSpPr>
          <p:cNvPr id="52" name="Straight Arrow Connector 51"/>
          <p:cNvCxnSpPr>
            <a:stCxn id="46" idx="2"/>
            <a:endCxn id="49" idx="0"/>
          </p:cNvCxnSpPr>
          <p:nvPr/>
        </p:nvCxnSpPr>
        <p:spPr>
          <a:xfrm>
            <a:off x="5397998" y="2575342"/>
            <a:ext cx="0" cy="343558"/>
          </a:xfrm>
          <a:prstGeom prst="straightConnector1">
            <a:avLst/>
          </a:prstGeom>
          <a:solidFill>
            <a:srgbClr val="FF0000">
              <a:alpha val="20000"/>
            </a:srgbClr>
          </a:solidFill>
          <a:ln>
            <a:solidFill>
              <a:srgbClr val="3366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ounded Rectangle 52"/>
          <p:cNvSpPr/>
          <p:nvPr/>
        </p:nvSpPr>
        <p:spPr>
          <a:xfrm>
            <a:off x="226338" y="2693346"/>
            <a:ext cx="3447773" cy="489190"/>
          </a:xfrm>
          <a:prstGeom prst="roundRect">
            <a:avLst/>
          </a:prstGeom>
          <a:noFill/>
          <a:ln>
            <a:solidFill>
              <a:srgbClr val="336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b="1" dirty="0" smtClean="0">
                <a:solidFill>
                  <a:srgbClr val="000000"/>
                </a:solidFill>
              </a:rPr>
              <a:t>INPUT</a:t>
            </a:r>
            <a:r>
              <a:rPr lang="en-US" sz="800" dirty="0" smtClean="0">
                <a:solidFill>
                  <a:srgbClr val="000000"/>
                </a:solidFill>
              </a:rPr>
              <a:t> : define homozygous regions of progeny dataset as homolog ‘a’ or ‘b’.</a:t>
            </a:r>
          </a:p>
          <a:p>
            <a:r>
              <a:rPr lang="en-US" sz="800" b="1" dirty="0" smtClean="0">
                <a:solidFill>
                  <a:srgbClr val="000000"/>
                </a:solidFill>
              </a:rPr>
              <a:t>INPUT </a:t>
            </a:r>
            <a:r>
              <a:rPr lang="en-US" sz="800" b="1" dirty="0">
                <a:solidFill>
                  <a:srgbClr val="000000"/>
                </a:solidFill>
              </a:rPr>
              <a:t>:</a:t>
            </a:r>
            <a:r>
              <a:rPr lang="en-US" sz="800" dirty="0">
                <a:solidFill>
                  <a:srgbClr val="000000"/>
                </a:solidFill>
              </a:rPr>
              <a:t> </a:t>
            </a:r>
            <a:r>
              <a:rPr lang="en-US" sz="800" dirty="0" smtClean="0">
                <a:solidFill>
                  <a:srgbClr val="000000"/>
                </a:solidFill>
              </a:rPr>
              <a:t>choose color for homolog ‘a’.</a:t>
            </a:r>
            <a:endParaRPr lang="en-US" sz="800" dirty="0">
              <a:solidFill>
                <a:srgbClr val="000000"/>
              </a:solidFill>
            </a:endParaRPr>
          </a:p>
          <a:p>
            <a:r>
              <a:rPr lang="en-US" sz="800" b="1" dirty="0">
                <a:solidFill>
                  <a:srgbClr val="000000"/>
                </a:solidFill>
              </a:rPr>
              <a:t>INPUT</a:t>
            </a:r>
            <a:r>
              <a:rPr lang="en-US" sz="800" dirty="0">
                <a:solidFill>
                  <a:srgbClr val="000000"/>
                </a:solidFill>
              </a:rPr>
              <a:t> : </a:t>
            </a:r>
            <a:r>
              <a:rPr lang="en-US" sz="800" dirty="0" smtClean="0">
                <a:solidFill>
                  <a:srgbClr val="000000"/>
                </a:solidFill>
              </a:rPr>
              <a:t>choose color for homolog ‘b’.</a:t>
            </a:r>
            <a:endParaRPr lang="en-US" sz="800" dirty="0">
              <a:solidFill>
                <a:srgbClr val="000000"/>
              </a:solidFill>
            </a:endParaRPr>
          </a:p>
        </p:txBody>
      </p:sp>
      <p:cxnSp>
        <p:nvCxnSpPr>
          <p:cNvPr id="54" name="Straight Arrow Connector 53"/>
          <p:cNvCxnSpPr>
            <a:stCxn id="66" idx="2"/>
            <a:endCxn id="53" idx="0"/>
          </p:cNvCxnSpPr>
          <p:nvPr/>
        </p:nvCxnSpPr>
        <p:spPr>
          <a:xfrm>
            <a:off x="1950225" y="2335349"/>
            <a:ext cx="0" cy="357997"/>
          </a:xfrm>
          <a:prstGeom prst="straightConnector1">
            <a:avLst/>
          </a:prstGeom>
          <a:solidFill>
            <a:srgbClr val="FF0000">
              <a:alpha val="20000"/>
            </a:srgbClr>
          </a:solidFill>
          <a:ln>
            <a:solidFill>
              <a:srgbClr val="3366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ounded Rectangle 54"/>
          <p:cNvSpPr/>
          <p:nvPr/>
        </p:nvSpPr>
        <p:spPr>
          <a:xfrm>
            <a:off x="525525" y="3505094"/>
            <a:ext cx="2849399" cy="350232"/>
          </a:xfrm>
          <a:prstGeom prst="roundRect">
            <a:avLst/>
          </a:prstGeom>
          <a:noFill/>
          <a:ln>
            <a:solidFill>
              <a:srgbClr val="336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b="1" dirty="0" smtClean="0">
                <a:solidFill>
                  <a:srgbClr val="000000"/>
                </a:solidFill>
              </a:rPr>
              <a:t>PROCESSING OF HAPMAP</a:t>
            </a:r>
          </a:p>
          <a:p>
            <a:r>
              <a:rPr lang="en-US" sz="800" dirty="0" smtClean="0">
                <a:solidFill>
                  <a:srgbClr val="000000"/>
                </a:solidFill>
              </a:rPr>
              <a:t>Time to complete : few minutes, depending on system load.</a:t>
            </a:r>
            <a:endParaRPr lang="en-US" sz="800" dirty="0">
              <a:solidFill>
                <a:srgbClr val="000000"/>
              </a:solidFill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3973298" y="3733703"/>
            <a:ext cx="2849399" cy="350232"/>
          </a:xfrm>
          <a:prstGeom prst="roundRect">
            <a:avLst/>
          </a:prstGeom>
          <a:noFill/>
          <a:ln>
            <a:solidFill>
              <a:srgbClr val="336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b="1" dirty="0" smtClean="0">
                <a:solidFill>
                  <a:srgbClr val="000000"/>
                </a:solidFill>
              </a:rPr>
              <a:t>PROCESSING OF HAPMAP</a:t>
            </a:r>
          </a:p>
          <a:p>
            <a:r>
              <a:rPr lang="en-US" sz="800" dirty="0" smtClean="0">
                <a:solidFill>
                  <a:srgbClr val="000000"/>
                </a:solidFill>
              </a:rPr>
              <a:t>Time to complete : few minutes, depending on system load.</a:t>
            </a:r>
            <a:endParaRPr lang="en-US" sz="800" dirty="0">
              <a:solidFill>
                <a:srgbClr val="000000"/>
              </a:solidFill>
            </a:endParaRPr>
          </a:p>
        </p:txBody>
      </p:sp>
      <p:cxnSp>
        <p:nvCxnSpPr>
          <p:cNvPr id="57" name="Straight Arrow Connector 56"/>
          <p:cNvCxnSpPr>
            <a:stCxn id="49" idx="2"/>
            <a:endCxn id="56" idx="0"/>
          </p:cNvCxnSpPr>
          <p:nvPr/>
        </p:nvCxnSpPr>
        <p:spPr>
          <a:xfrm>
            <a:off x="5397998" y="3285061"/>
            <a:ext cx="0" cy="448642"/>
          </a:xfrm>
          <a:prstGeom prst="straightConnector1">
            <a:avLst/>
          </a:prstGeom>
          <a:solidFill>
            <a:srgbClr val="FF0000">
              <a:alpha val="20000"/>
            </a:srgbClr>
          </a:solidFill>
          <a:ln>
            <a:solidFill>
              <a:srgbClr val="3366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>
            <a:stCxn id="53" idx="2"/>
            <a:endCxn id="55" idx="0"/>
          </p:cNvCxnSpPr>
          <p:nvPr/>
        </p:nvCxnSpPr>
        <p:spPr>
          <a:xfrm>
            <a:off x="1950225" y="3182536"/>
            <a:ext cx="0" cy="322558"/>
          </a:xfrm>
          <a:prstGeom prst="straightConnector1">
            <a:avLst/>
          </a:prstGeom>
          <a:solidFill>
            <a:srgbClr val="FF0000">
              <a:alpha val="20000"/>
            </a:srgbClr>
          </a:solidFill>
          <a:ln>
            <a:solidFill>
              <a:srgbClr val="3366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Rounded Rectangle 60"/>
          <p:cNvSpPr/>
          <p:nvPr/>
        </p:nvSpPr>
        <p:spPr>
          <a:xfrm>
            <a:off x="879827" y="4257898"/>
            <a:ext cx="2140795" cy="275103"/>
          </a:xfrm>
          <a:prstGeom prst="roundRect">
            <a:avLst/>
          </a:prstGeom>
          <a:noFill/>
          <a:ln>
            <a:solidFill>
              <a:srgbClr val="336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b="1" dirty="0" smtClean="0">
                <a:solidFill>
                  <a:srgbClr val="000000"/>
                </a:solidFill>
              </a:rPr>
              <a:t>INPUT :</a:t>
            </a:r>
            <a:r>
              <a:rPr lang="en-US" sz="800" dirty="0" smtClean="0">
                <a:solidFill>
                  <a:srgbClr val="000000"/>
                </a:solidFill>
              </a:rPr>
              <a:t> choose to add to or finalize hapmap.</a:t>
            </a:r>
            <a:endParaRPr lang="en-US" sz="800" dirty="0">
              <a:solidFill>
                <a:srgbClr val="000000"/>
              </a:solidFill>
            </a:endParaRPr>
          </a:p>
        </p:txBody>
      </p:sp>
      <p:cxnSp>
        <p:nvCxnSpPr>
          <p:cNvPr id="65" name="Straight Arrow Connector 64"/>
          <p:cNvCxnSpPr>
            <a:stCxn id="55" idx="2"/>
            <a:endCxn id="61" idx="0"/>
          </p:cNvCxnSpPr>
          <p:nvPr/>
        </p:nvCxnSpPr>
        <p:spPr>
          <a:xfrm>
            <a:off x="1950225" y="3855326"/>
            <a:ext cx="0" cy="402572"/>
          </a:xfrm>
          <a:prstGeom prst="straightConnector1">
            <a:avLst/>
          </a:prstGeom>
          <a:solidFill>
            <a:srgbClr val="FF0000">
              <a:alpha val="20000"/>
            </a:srgbClr>
          </a:solidFill>
          <a:ln>
            <a:solidFill>
              <a:srgbClr val="3366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Rounded Rectangle 65"/>
          <p:cNvSpPr/>
          <p:nvPr/>
        </p:nvSpPr>
        <p:spPr>
          <a:xfrm>
            <a:off x="525525" y="2107991"/>
            <a:ext cx="2849399" cy="227358"/>
          </a:xfrm>
          <a:prstGeom prst="roundRect">
            <a:avLst/>
          </a:prstGeom>
          <a:noFill/>
          <a:ln>
            <a:solidFill>
              <a:srgbClr val="336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b="1" dirty="0" smtClean="0">
                <a:solidFill>
                  <a:srgbClr val="000000"/>
                </a:solidFill>
              </a:rPr>
              <a:t>INPUT</a:t>
            </a:r>
            <a:r>
              <a:rPr lang="en-US" sz="800" dirty="0" smtClean="0">
                <a:solidFill>
                  <a:srgbClr val="000000"/>
                </a:solidFill>
              </a:rPr>
              <a:t> : select partially/fully homozygous progeny project.</a:t>
            </a:r>
            <a:endParaRPr lang="en-US" sz="800" dirty="0">
              <a:solidFill>
                <a:srgbClr val="000000"/>
              </a:solidFill>
            </a:endParaRPr>
          </a:p>
        </p:txBody>
      </p:sp>
      <p:cxnSp>
        <p:nvCxnSpPr>
          <p:cNvPr id="68" name="Straight Arrow Connector 67"/>
          <p:cNvCxnSpPr>
            <a:stCxn id="61" idx="3"/>
            <a:endCxn id="76" idx="0"/>
          </p:cNvCxnSpPr>
          <p:nvPr/>
        </p:nvCxnSpPr>
        <p:spPr>
          <a:xfrm>
            <a:off x="3020622" y="4395450"/>
            <a:ext cx="847168" cy="560004"/>
          </a:xfrm>
          <a:prstGeom prst="straightConnector1">
            <a:avLst/>
          </a:prstGeom>
          <a:solidFill>
            <a:srgbClr val="FF0000">
              <a:alpha val="20000"/>
            </a:srgbClr>
          </a:solidFill>
          <a:ln>
            <a:solidFill>
              <a:srgbClr val="3366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endCxn id="66" idx="1"/>
          </p:cNvCxnSpPr>
          <p:nvPr/>
        </p:nvCxnSpPr>
        <p:spPr>
          <a:xfrm flipV="1">
            <a:off x="-1208" y="2221670"/>
            <a:ext cx="526733" cy="471676"/>
          </a:xfrm>
          <a:prstGeom prst="straightConnector1">
            <a:avLst/>
          </a:prstGeom>
          <a:solidFill>
            <a:srgbClr val="FF0000">
              <a:alpha val="20000"/>
            </a:srgbClr>
          </a:solidFill>
          <a:ln>
            <a:solidFill>
              <a:srgbClr val="3366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-1208" y="2693346"/>
            <a:ext cx="0" cy="1161980"/>
          </a:xfrm>
          <a:prstGeom prst="line">
            <a:avLst/>
          </a:prstGeom>
          <a:ln>
            <a:solidFill>
              <a:srgbClr val="3366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endCxn id="61" idx="1"/>
          </p:cNvCxnSpPr>
          <p:nvPr/>
        </p:nvCxnSpPr>
        <p:spPr>
          <a:xfrm>
            <a:off x="-1208" y="3855326"/>
            <a:ext cx="881035" cy="540124"/>
          </a:xfrm>
          <a:prstGeom prst="line">
            <a:avLst/>
          </a:prstGeom>
          <a:ln>
            <a:solidFill>
              <a:srgbClr val="3366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3079262" y="4264645"/>
            <a:ext cx="12913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000000"/>
                </a:solidFill>
              </a:rPr>
              <a:t>finalize</a:t>
            </a: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76" name="Rounded Rectangle 75"/>
          <p:cNvSpPr/>
          <p:nvPr/>
        </p:nvSpPr>
        <p:spPr>
          <a:xfrm>
            <a:off x="3136694" y="4955454"/>
            <a:ext cx="1462192" cy="350232"/>
          </a:xfrm>
          <a:prstGeom prst="roundRect">
            <a:avLst/>
          </a:prstGeom>
          <a:noFill/>
          <a:ln>
            <a:solidFill>
              <a:srgbClr val="336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b="1" dirty="0" smtClean="0">
                <a:solidFill>
                  <a:srgbClr val="000000"/>
                </a:solidFill>
              </a:rPr>
              <a:t>FINALIZING OF HAPMAP</a:t>
            </a:r>
          </a:p>
          <a:p>
            <a:r>
              <a:rPr lang="en-US" sz="800" dirty="0" smtClean="0">
                <a:solidFill>
                  <a:srgbClr val="000000"/>
                </a:solidFill>
              </a:rPr>
              <a:t>Time to complete : seconds.</a:t>
            </a:r>
            <a:endParaRPr lang="en-US" sz="800" dirty="0">
              <a:solidFill>
                <a:srgbClr val="000000"/>
              </a:solidFill>
            </a:endParaRPr>
          </a:p>
        </p:txBody>
      </p:sp>
      <p:cxnSp>
        <p:nvCxnSpPr>
          <p:cNvPr id="77" name="Straight Arrow Connector 76"/>
          <p:cNvCxnSpPr>
            <a:stCxn id="56" idx="2"/>
            <a:endCxn id="76" idx="0"/>
          </p:cNvCxnSpPr>
          <p:nvPr/>
        </p:nvCxnSpPr>
        <p:spPr>
          <a:xfrm flipH="1">
            <a:off x="3867790" y="4083935"/>
            <a:ext cx="1530208" cy="871519"/>
          </a:xfrm>
          <a:prstGeom prst="straightConnector1">
            <a:avLst/>
          </a:prstGeom>
          <a:solidFill>
            <a:srgbClr val="FF0000">
              <a:alpha val="20000"/>
            </a:srgbClr>
          </a:solidFill>
          <a:ln>
            <a:solidFill>
              <a:srgbClr val="3366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Rounded Rectangle 78"/>
          <p:cNvSpPr/>
          <p:nvPr/>
        </p:nvSpPr>
        <p:spPr>
          <a:xfrm>
            <a:off x="2869906" y="-1847"/>
            <a:ext cx="1608411" cy="275103"/>
          </a:xfrm>
          <a:prstGeom prst="roundRect">
            <a:avLst/>
          </a:prstGeom>
          <a:noFill/>
          <a:ln>
            <a:solidFill>
              <a:srgbClr val="336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</a:rPr>
              <a:t>Hapmap &gt; “Install New Hapmap”</a:t>
            </a:r>
            <a:endParaRPr lang="en-US" sz="800" dirty="0">
              <a:solidFill>
                <a:schemeClr val="tx1"/>
              </a:solidFill>
            </a:endParaRPr>
          </a:p>
        </p:txBody>
      </p:sp>
      <p:cxnSp>
        <p:nvCxnSpPr>
          <p:cNvPr id="80" name="Straight Arrow Connector 79"/>
          <p:cNvCxnSpPr>
            <a:stCxn id="79" idx="2"/>
            <a:endCxn id="39" idx="0"/>
          </p:cNvCxnSpPr>
          <p:nvPr/>
        </p:nvCxnSpPr>
        <p:spPr>
          <a:xfrm>
            <a:off x="3674112" y="273256"/>
            <a:ext cx="0" cy="395388"/>
          </a:xfrm>
          <a:prstGeom prst="straightConnector1">
            <a:avLst/>
          </a:prstGeom>
          <a:solidFill>
            <a:schemeClr val="tx1">
              <a:alpha val="20000"/>
            </a:schemeClr>
          </a:solidFill>
          <a:ln>
            <a:solidFill>
              <a:srgbClr val="3366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47587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1813</TotalTime>
  <Words>184</Words>
  <Application>Microsoft Macintosh PowerPoint</Application>
  <PresentationFormat>Custom</PresentationFormat>
  <Paragraphs>24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BermanLab-UMN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Darren Abbey</dc:creator>
  <cp:lastModifiedBy>Darren Abbey</cp:lastModifiedBy>
  <cp:revision>79</cp:revision>
  <dcterms:created xsi:type="dcterms:W3CDTF">2014-06-26T04:30:47Z</dcterms:created>
  <dcterms:modified xsi:type="dcterms:W3CDTF">2014-09-23T04:08:42Z</dcterms:modified>
</cp:coreProperties>
</file>